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76"/>
  </p:notesMasterIdLst>
  <p:handoutMasterIdLst>
    <p:handoutMasterId r:id="rId77"/>
  </p:handoutMasterIdLst>
  <p:sldIdLst>
    <p:sldId id="256" r:id="rId2"/>
    <p:sldId id="258" r:id="rId3"/>
    <p:sldId id="259" r:id="rId4"/>
    <p:sldId id="260" r:id="rId5"/>
    <p:sldId id="261" r:id="rId6"/>
    <p:sldId id="263" r:id="rId7"/>
    <p:sldId id="281" r:id="rId8"/>
    <p:sldId id="262" r:id="rId9"/>
    <p:sldId id="331" r:id="rId10"/>
    <p:sldId id="264" r:id="rId11"/>
    <p:sldId id="265" r:id="rId12"/>
    <p:sldId id="270" r:id="rId13"/>
    <p:sldId id="278" r:id="rId14"/>
    <p:sldId id="273" r:id="rId15"/>
    <p:sldId id="268" r:id="rId16"/>
    <p:sldId id="269" r:id="rId17"/>
    <p:sldId id="276" r:id="rId18"/>
    <p:sldId id="275" r:id="rId19"/>
    <p:sldId id="289" r:id="rId20"/>
    <p:sldId id="272" r:id="rId21"/>
    <p:sldId id="266" r:id="rId22"/>
    <p:sldId id="274" r:id="rId23"/>
    <p:sldId id="279" r:id="rId24"/>
    <p:sldId id="280" r:id="rId25"/>
    <p:sldId id="330" r:id="rId26"/>
    <p:sldId id="282" r:id="rId27"/>
    <p:sldId id="283" r:id="rId28"/>
    <p:sldId id="284" r:id="rId29"/>
    <p:sldId id="285" r:id="rId30"/>
    <p:sldId id="286" r:id="rId31"/>
    <p:sldId id="287" r:id="rId32"/>
    <p:sldId id="288" r:id="rId33"/>
    <p:sldId id="290" r:id="rId34"/>
    <p:sldId id="291" r:id="rId35"/>
    <p:sldId id="292" r:id="rId36"/>
    <p:sldId id="293" r:id="rId37"/>
    <p:sldId id="329" r:id="rId38"/>
    <p:sldId id="294" r:id="rId39"/>
    <p:sldId id="295" r:id="rId40"/>
    <p:sldId id="296" r:id="rId41"/>
    <p:sldId id="297" r:id="rId42"/>
    <p:sldId id="298" r:id="rId43"/>
    <p:sldId id="300" r:id="rId44"/>
    <p:sldId id="299" r:id="rId45"/>
    <p:sldId id="301" r:id="rId46"/>
    <p:sldId id="302" r:id="rId47"/>
    <p:sldId id="303" r:id="rId48"/>
    <p:sldId id="304" r:id="rId49"/>
    <p:sldId id="306" r:id="rId50"/>
    <p:sldId id="305" r:id="rId51"/>
    <p:sldId id="307" r:id="rId52"/>
    <p:sldId id="308" r:id="rId53"/>
    <p:sldId id="310" r:id="rId54"/>
    <p:sldId id="333" r:id="rId55"/>
    <p:sldId id="332" r:id="rId56"/>
    <p:sldId id="311" r:id="rId57"/>
    <p:sldId id="312" r:id="rId58"/>
    <p:sldId id="313" r:id="rId59"/>
    <p:sldId id="314" r:id="rId60"/>
    <p:sldId id="317" r:id="rId61"/>
    <p:sldId id="316" r:id="rId62"/>
    <p:sldId id="315" r:id="rId63"/>
    <p:sldId id="318" r:id="rId64"/>
    <p:sldId id="319" r:id="rId65"/>
    <p:sldId id="320" r:id="rId66"/>
    <p:sldId id="321" r:id="rId67"/>
    <p:sldId id="322" r:id="rId68"/>
    <p:sldId id="323" r:id="rId69"/>
    <p:sldId id="325" r:id="rId70"/>
    <p:sldId id="324" r:id="rId71"/>
    <p:sldId id="326" r:id="rId72"/>
    <p:sldId id="327" r:id="rId73"/>
    <p:sldId id="328" r:id="rId74"/>
    <p:sldId id="257" r:id="rId7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3D521FD-1E58-44BF-B7EF-9349C8063476}">
          <p14:sldIdLst>
            <p14:sldId id="256"/>
            <p14:sldId id="258"/>
            <p14:sldId id="259"/>
            <p14:sldId id="260"/>
            <p14:sldId id="261"/>
            <p14:sldId id="263"/>
            <p14:sldId id="281"/>
            <p14:sldId id="262"/>
            <p14:sldId id="331"/>
            <p14:sldId id="264"/>
            <p14:sldId id="265"/>
            <p14:sldId id="270"/>
            <p14:sldId id="278"/>
            <p14:sldId id="273"/>
            <p14:sldId id="268"/>
            <p14:sldId id="269"/>
            <p14:sldId id="276"/>
            <p14:sldId id="275"/>
            <p14:sldId id="289"/>
            <p14:sldId id="272"/>
            <p14:sldId id="266"/>
            <p14:sldId id="274"/>
            <p14:sldId id="279"/>
            <p14:sldId id="280"/>
            <p14:sldId id="330"/>
            <p14:sldId id="282"/>
            <p14:sldId id="283"/>
            <p14:sldId id="284"/>
            <p14:sldId id="285"/>
            <p14:sldId id="286"/>
            <p14:sldId id="287"/>
            <p14:sldId id="288"/>
            <p14:sldId id="290"/>
            <p14:sldId id="291"/>
            <p14:sldId id="292"/>
            <p14:sldId id="293"/>
            <p14:sldId id="329"/>
            <p14:sldId id="294"/>
            <p14:sldId id="295"/>
            <p14:sldId id="296"/>
            <p14:sldId id="297"/>
            <p14:sldId id="298"/>
            <p14:sldId id="300"/>
            <p14:sldId id="299"/>
            <p14:sldId id="301"/>
            <p14:sldId id="302"/>
            <p14:sldId id="303"/>
            <p14:sldId id="304"/>
            <p14:sldId id="306"/>
            <p14:sldId id="305"/>
            <p14:sldId id="307"/>
            <p14:sldId id="308"/>
          </p14:sldIdLst>
        </p14:section>
        <p14:section name="Sección sin título" id="{7E73E0B8-B8AE-41EC-84E1-15A8BEF12C72}">
          <p14:sldIdLst>
            <p14:sldId id="310"/>
            <p14:sldId id="333"/>
            <p14:sldId id="332"/>
            <p14:sldId id="311"/>
            <p14:sldId id="312"/>
            <p14:sldId id="313"/>
            <p14:sldId id="314"/>
            <p14:sldId id="317"/>
            <p14:sldId id="316"/>
            <p14:sldId id="315"/>
            <p14:sldId id="318"/>
            <p14:sldId id="319"/>
            <p14:sldId id="320"/>
            <p14:sldId id="321"/>
            <p14:sldId id="322"/>
            <p14:sldId id="323"/>
            <p14:sldId id="325"/>
            <p14:sldId id="324"/>
            <p14:sldId id="326"/>
            <p14:sldId id="327"/>
            <p14:sldId id="328"/>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9B212C"/>
    <a:srgbClr val="87212C"/>
    <a:srgbClr val="7D21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9380" autoAdjust="0"/>
  </p:normalViewPr>
  <p:slideViewPr>
    <p:cSldViewPr>
      <p:cViewPr varScale="1">
        <p:scale>
          <a:sx n="92" d="100"/>
          <a:sy n="92" d="100"/>
        </p:scale>
        <p:origin x="19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96"/>
    </p:cViewPr>
  </p:sorterViewPr>
  <p:notesViewPr>
    <p:cSldViewPr showGuides="1">
      <p:cViewPr varScale="1">
        <p:scale>
          <a:sx n="82" d="100"/>
          <a:sy n="82" d="100"/>
        </p:scale>
        <p:origin x="-31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BDBDD6-24E4-48DA-811F-BE554B7FD013}" type="datetimeFigureOut">
              <a:rPr lang="en-GB" smtClean="0"/>
              <a:t>12/09/2018</a:t>
            </a:fld>
            <a:endParaRPr lang="en-GB"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A60321-4E56-4D2C-9F82-FDEE5E9050EE}" type="slidenum">
              <a:rPr lang="en-GB" smtClean="0"/>
              <a:t>‹Nº›</a:t>
            </a:fld>
            <a:endParaRPr lang="en-GB" dirty="0"/>
          </a:p>
        </p:txBody>
      </p:sp>
    </p:spTree>
    <p:extLst>
      <p:ext uri="{BB962C8B-B14F-4D97-AF65-F5344CB8AC3E}">
        <p14:creationId xmlns:p14="http://schemas.microsoft.com/office/powerpoint/2010/main" val="3629121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39C83-C006-4ACA-B435-2854919B34D0}" type="datetimeFigureOut">
              <a:rPr lang="en-GB" smtClean="0"/>
              <a:pPr/>
              <a:t>12/09/2018</a:t>
            </a:fld>
            <a:endParaRPr lang="en-GB"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8A3BAB-630B-4E5F-8FE5-79B329F4CD46}" type="slidenum">
              <a:rPr lang="en-GB" smtClean="0"/>
              <a:pPr/>
              <a:t>‹Nº›</a:t>
            </a:fld>
            <a:endParaRPr lang="en-GB" dirty="0"/>
          </a:p>
        </p:txBody>
      </p:sp>
    </p:spTree>
    <p:extLst>
      <p:ext uri="{BB962C8B-B14F-4D97-AF65-F5344CB8AC3E}">
        <p14:creationId xmlns:p14="http://schemas.microsoft.com/office/powerpoint/2010/main" val="310230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1</a:t>
            </a:fld>
            <a:endParaRPr lang="en-GB" dirty="0"/>
          </a:p>
        </p:txBody>
      </p:sp>
    </p:spTree>
    <p:extLst>
      <p:ext uri="{BB962C8B-B14F-4D97-AF65-F5344CB8AC3E}">
        <p14:creationId xmlns:p14="http://schemas.microsoft.com/office/powerpoint/2010/main" val="60301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10</a:t>
            </a:fld>
            <a:endParaRPr lang="en-GB" dirty="0"/>
          </a:p>
        </p:txBody>
      </p:sp>
    </p:spTree>
    <p:extLst>
      <p:ext uri="{BB962C8B-B14F-4D97-AF65-F5344CB8AC3E}">
        <p14:creationId xmlns:p14="http://schemas.microsoft.com/office/powerpoint/2010/main" val="118344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11</a:t>
            </a:fld>
            <a:endParaRPr lang="en-GB" dirty="0"/>
          </a:p>
        </p:txBody>
      </p:sp>
    </p:spTree>
    <p:extLst>
      <p:ext uri="{BB962C8B-B14F-4D97-AF65-F5344CB8AC3E}">
        <p14:creationId xmlns:p14="http://schemas.microsoft.com/office/powerpoint/2010/main" val="302555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r>
              <a:rPr lang="en-GB" altLang="es-ES" sz="1200" baseline="0" dirty="0" smtClean="0">
                <a:solidFill>
                  <a:schemeClr val="tx1"/>
                </a:solidFill>
              </a:rPr>
              <a:t>La </a:t>
            </a:r>
            <a:r>
              <a:rPr lang="en-GB" altLang="es-ES" sz="1200" baseline="0" dirty="0" err="1" smtClean="0">
                <a:solidFill>
                  <a:schemeClr val="tx1"/>
                </a:solidFill>
              </a:rPr>
              <a:t>enumeración</a:t>
            </a:r>
            <a:r>
              <a:rPr lang="en-GB" altLang="es-ES" sz="1200" baseline="0" dirty="0" smtClean="0">
                <a:solidFill>
                  <a:schemeClr val="tx1"/>
                </a:solidFill>
              </a:rPr>
              <a:t> </a:t>
            </a:r>
            <a:r>
              <a:rPr lang="en-GB" altLang="es-ES" sz="1200" baseline="0" dirty="0" err="1" smtClean="0">
                <a:solidFill>
                  <a:schemeClr val="tx1"/>
                </a:solidFill>
              </a:rPr>
              <a:t>comienza</a:t>
            </a:r>
            <a:r>
              <a:rPr lang="en-GB" altLang="es-ES" sz="1200" baseline="0" dirty="0" smtClean="0">
                <a:solidFill>
                  <a:schemeClr val="tx1"/>
                </a:solidFill>
              </a:rPr>
              <a:t> </a:t>
            </a:r>
            <a:r>
              <a:rPr lang="en-GB" altLang="es-ES" sz="1200" baseline="0" dirty="0" err="1" smtClean="0">
                <a:solidFill>
                  <a:schemeClr val="tx1"/>
                </a:solidFill>
              </a:rPr>
              <a:t>por</a:t>
            </a:r>
            <a:r>
              <a:rPr lang="en-GB" altLang="es-ES" sz="1200" baseline="0" dirty="0" smtClean="0">
                <a:solidFill>
                  <a:schemeClr val="tx1"/>
                </a:solidFill>
              </a:rPr>
              <a:t> el </a:t>
            </a:r>
            <a:r>
              <a:rPr lang="en-GB" altLang="es-ES" sz="1200" baseline="0" dirty="0" err="1" smtClean="0">
                <a:solidFill>
                  <a:schemeClr val="tx1"/>
                </a:solidFill>
              </a:rPr>
              <a:t>número</a:t>
            </a:r>
            <a:r>
              <a:rPr lang="en-GB" altLang="es-ES" sz="1200" baseline="0" dirty="0" smtClean="0">
                <a:solidFill>
                  <a:schemeClr val="tx1"/>
                </a:solidFill>
              </a:rPr>
              <a:t> 1</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12</a:t>
            </a:fld>
            <a:endParaRPr lang="en-GB" dirty="0"/>
          </a:p>
        </p:txBody>
      </p:sp>
    </p:spTree>
    <p:extLst>
      <p:ext uri="{BB962C8B-B14F-4D97-AF65-F5344CB8AC3E}">
        <p14:creationId xmlns:p14="http://schemas.microsoft.com/office/powerpoint/2010/main" val="4292470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13</a:t>
            </a:fld>
            <a:endParaRPr lang="en-GB" dirty="0"/>
          </a:p>
        </p:txBody>
      </p:sp>
    </p:spTree>
    <p:extLst>
      <p:ext uri="{BB962C8B-B14F-4D97-AF65-F5344CB8AC3E}">
        <p14:creationId xmlns:p14="http://schemas.microsoft.com/office/powerpoint/2010/main" val="2534150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14</a:t>
            </a:fld>
            <a:endParaRPr lang="en-GB" dirty="0"/>
          </a:p>
        </p:txBody>
      </p:sp>
    </p:spTree>
    <p:extLst>
      <p:ext uri="{BB962C8B-B14F-4D97-AF65-F5344CB8AC3E}">
        <p14:creationId xmlns:p14="http://schemas.microsoft.com/office/powerpoint/2010/main" val="348497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15</a:t>
            </a:fld>
            <a:endParaRPr lang="en-GB" dirty="0"/>
          </a:p>
        </p:txBody>
      </p:sp>
    </p:spTree>
    <p:extLst>
      <p:ext uri="{BB962C8B-B14F-4D97-AF65-F5344CB8AC3E}">
        <p14:creationId xmlns:p14="http://schemas.microsoft.com/office/powerpoint/2010/main" val="386360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16</a:t>
            </a:fld>
            <a:endParaRPr lang="en-GB" dirty="0"/>
          </a:p>
        </p:txBody>
      </p:sp>
    </p:spTree>
    <p:extLst>
      <p:ext uri="{BB962C8B-B14F-4D97-AF65-F5344CB8AC3E}">
        <p14:creationId xmlns:p14="http://schemas.microsoft.com/office/powerpoint/2010/main" val="80174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17</a:t>
            </a:fld>
            <a:endParaRPr lang="en-GB" dirty="0"/>
          </a:p>
        </p:txBody>
      </p:sp>
    </p:spTree>
    <p:extLst>
      <p:ext uri="{BB962C8B-B14F-4D97-AF65-F5344CB8AC3E}">
        <p14:creationId xmlns:p14="http://schemas.microsoft.com/office/powerpoint/2010/main" val="1300909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18</a:t>
            </a:fld>
            <a:endParaRPr lang="en-GB" dirty="0"/>
          </a:p>
        </p:txBody>
      </p:sp>
    </p:spTree>
    <p:extLst>
      <p:ext uri="{BB962C8B-B14F-4D97-AF65-F5344CB8AC3E}">
        <p14:creationId xmlns:p14="http://schemas.microsoft.com/office/powerpoint/2010/main" val="2788471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19</a:t>
            </a:fld>
            <a:endParaRPr lang="en-GB" dirty="0"/>
          </a:p>
        </p:txBody>
      </p:sp>
    </p:spTree>
    <p:extLst>
      <p:ext uri="{BB962C8B-B14F-4D97-AF65-F5344CB8AC3E}">
        <p14:creationId xmlns:p14="http://schemas.microsoft.com/office/powerpoint/2010/main" val="3232647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2</a:t>
            </a:fld>
            <a:endParaRPr lang="en-GB" dirty="0"/>
          </a:p>
        </p:txBody>
      </p:sp>
    </p:spTree>
    <p:extLst>
      <p:ext uri="{BB962C8B-B14F-4D97-AF65-F5344CB8AC3E}">
        <p14:creationId xmlns:p14="http://schemas.microsoft.com/office/powerpoint/2010/main" val="340478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200" kern="1200" dirty="0" smtClean="0">
                <a:solidFill>
                  <a:schemeClr val="tx1"/>
                </a:solidFill>
                <a:effectLst/>
                <a:latin typeface="+mn-lt"/>
                <a:ea typeface="+mn-ea"/>
                <a:cs typeface="+mn-cs"/>
              </a:rPr>
              <a:t>El comando </a:t>
            </a:r>
            <a:r>
              <a:rPr lang="es-ES_tradnl" sz="1200" kern="1200" dirty="0" err="1" smtClean="0">
                <a:solidFill>
                  <a:schemeClr val="tx1"/>
                </a:solidFill>
                <a:effectLst/>
                <a:latin typeface="+mn-lt"/>
                <a:ea typeface="+mn-ea"/>
                <a:cs typeface="+mn-cs"/>
              </a:rPr>
              <a:t>sort</a:t>
            </a:r>
            <a:r>
              <a:rPr lang="es-ES_tradnl" sz="1200" kern="1200" dirty="0" smtClean="0">
                <a:solidFill>
                  <a:schemeClr val="tx1"/>
                </a:solidFill>
                <a:effectLst/>
                <a:latin typeface="+mn-lt"/>
                <a:ea typeface="+mn-ea"/>
                <a:cs typeface="+mn-cs"/>
              </a:rPr>
              <a:t> considera cada línea como una lista de campos de texto,  estando dichos campos delimitados por espacios en blanco o por caracteres de tabulación. Para comparar entre sí dos líneas,  inicialmente se comparan por parejas todos los campos, hasta que termina con la lista de campos, o hasta que se encuentra una diferencia. En caso de que la comparación haya llegado al final con el resultado de que ambas líneas son iguales, aún se hace una última comparación de ambas líneas carácter a carácter, tomándose el resultado final de ésta comparación.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200" kern="1200" baseline="0" dirty="0" smtClean="0">
                <a:solidFill>
                  <a:schemeClr val="tx1"/>
                </a:solidFill>
                <a:effectLst/>
                <a:latin typeface="+mn-lt"/>
                <a:ea typeface="+mn-ea"/>
                <a:cs typeface="+mn-cs"/>
              </a:rPr>
              <a:t>Opciones habituales:</a:t>
            </a:r>
          </a:p>
          <a:p>
            <a:pPr lvl="0"/>
            <a:r>
              <a:rPr lang="es-ES_tradnl" sz="1200" kern="1200" dirty="0" smtClean="0">
                <a:solidFill>
                  <a:schemeClr val="tx1"/>
                </a:solidFill>
                <a:effectLst/>
                <a:latin typeface="+mn-lt"/>
                <a:ea typeface="+mn-ea"/>
                <a:cs typeface="+mn-cs"/>
              </a:rPr>
              <a:t>-c	comprueba si los ficheros de entrada están </a:t>
            </a:r>
            <a:r>
              <a:rPr lang="es-ES_tradnl" sz="1200" u="sng" kern="1200" dirty="0" smtClean="0">
                <a:solidFill>
                  <a:schemeClr val="tx1"/>
                </a:solidFill>
                <a:effectLst/>
                <a:latin typeface="+mn-lt"/>
                <a:ea typeface="+mn-ea"/>
                <a:cs typeface="+mn-cs"/>
              </a:rPr>
              <a:t>todos</a:t>
            </a:r>
            <a:r>
              <a:rPr lang="es-ES_tradnl" sz="1200" kern="1200" dirty="0" smtClean="0">
                <a:solidFill>
                  <a:schemeClr val="tx1"/>
                </a:solidFill>
                <a:effectLst/>
                <a:latin typeface="+mn-lt"/>
                <a:ea typeface="+mn-ea"/>
                <a:cs typeface="+mn-cs"/>
              </a:rPr>
              <a:t> ordenados. Caso de no estarlo alguno de ellos, se presenta un mensaje de error y </a:t>
            </a:r>
            <a:r>
              <a:rPr lang="es-ES_tradnl" sz="1200" kern="1200" dirty="0" err="1" smtClean="0">
                <a:solidFill>
                  <a:schemeClr val="tx1"/>
                </a:solidFill>
                <a:effectLst/>
                <a:latin typeface="+mn-lt"/>
                <a:ea typeface="+mn-ea"/>
                <a:cs typeface="+mn-cs"/>
              </a:rPr>
              <a:t>sort</a:t>
            </a:r>
            <a:r>
              <a:rPr lang="es-ES_tradnl" sz="1200" kern="1200" dirty="0" smtClean="0">
                <a:solidFill>
                  <a:schemeClr val="tx1"/>
                </a:solidFill>
                <a:effectLst/>
                <a:latin typeface="+mn-lt"/>
                <a:ea typeface="+mn-ea"/>
                <a:cs typeface="+mn-cs"/>
              </a:rPr>
              <a:t> termina con un estado de 1.</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-m	fusiona todos los ficheros de entrada (línea a línea) en un único fichero ordenado. Para ello es necesario que los ficheros de entrada estén ordenados. Fusionar es más rápido que ordenar, pero nótese la necesidad de que los ficheros de entrada estén ordenados.</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-b	ignorar los espacios en blanco al principio de cada línea</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-d 	ignorar todos los caracteres excepto letras, números y espacios en blanco  </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-f 	considerar las letras minúsculas como su correspondiente mayúscula</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-i	ignorar caracteres no ASCII.</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-n	Considerar que los campos que tengan formato de uno o mas dígitos, opcionalmente precedidos por un signo '—' y terminados en un punto decimal y un numero de dígitos, es un campo numérico y como tal se tiene en cuenta en las comparaciones. </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-r Ordenar en orden inverso (de mayor a menor)</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-o </a:t>
            </a:r>
            <a:r>
              <a:rPr lang="es-ES_tradnl" sz="1200" kern="1200" dirty="0" err="1" smtClean="0">
                <a:solidFill>
                  <a:schemeClr val="tx1"/>
                </a:solidFill>
                <a:effectLst/>
                <a:latin typeface="+mn-lt"/>
                <a:ea typeface="+mn-ea"/>
                <a:cs typeface="+mn-cs"/>
              </a:rPr>
              <a:t>nombre_de_fichero</a:t>
            </a:r>
            <a:r>
              <a:rPr lang="es-ES_tradnl" sz="1200" kern="1200" dirty="0" smtClean="0">
                <a:solidFill>
                  <a:schemeClr val="tx1"/>
                </a:solidFill>
                <a:effectLst/>
                <a:latin typeface="+mn-lt"/>
                <a:ea typeface="+mn-ea"/>
                <a:cs typeface="+mn-cs"/>
              </a:rPr>
              <a:t>	generar como salida un fichero con nombre </a:t>
            </a:r>
            <a:r>
              <a:rPr lang="es-ES_tradnl" sz="1200" kern="1200" dirty="0" err="1" smtClean="0">
                <a:solidFill>
                  <a:schemeClr val="tx1"/>
                </a:solidFill>
                <a:effectLst/>
                <a:latin typeface="+mn-lt"/>
                <a:ea typeface="+mn-ea"/>
                <a:cs typeface="+mn-cs"/>
              </a:rPr>
              <a:t>nombre_de_fichero</a:t>
            </a:r>
            <a:r>
              <a:rPr lang="es-ES_tradnl"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-t separador	 considerar que los campos están delimitados por el carácter  separador</a:t>
            </a:r>
            <a:endParaRPr lang="es-E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+POS1 [-POS2]	Especifica POS1 como el índice del primer campo que se usa como clave de ordenación, siendo opcionalmente POS2 el índice del primer campo que </a:t>
            </a:r>
            <a:r>
              <a:rPr lang="es-ES_tradnl" sz="1200" u="sng" kern="1200" dirty="0" smtClean="0">
                <a:solidFill>
                  <a:schemeClr val="tx1"/>
                </a:solidFill>
                <a:effectLst/>
                <a:latin typeface="+mn-lt"/>
                <a:ea typeface="+mn-ea"/>
                <a:cs typeface="+mn-cs"/>
              </a:rPr>
              <a:t>no</a:t>
            </a:r>
            <a:r>
              <a:rPr lang="es-ES_tradnl" sz="1200" kern="1200" dirty="0" smtClean="0">
                <a:solidFill>
                  <a:schemeClr val="tx1"/>
                </a:solidFill>
                <a:effectLst/>
                <a:latin typeface="+mn-lt"/>
                <a:ea typeface="+mn-ea"/>
                <a:cs typeface="+mn-cs"/>
              </a:rPr>
              <a:t> interviene como clave de ordenación. En caso de no especificarse POS2, se usa como clave de ordenación el resto de los campos hasta el final de la línea.</a:t>
            </a:r>
            <a:endParaRPr lang="es-ES" sz="1200" kern="120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sz="1200" kern="1200" baseline="0" dirty="0" smtClean="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 sz="1200" kern="1200" dirty="0" smtClean="0">
              <a:solidFill>
                <a:schemeClr val="tx1"/>
              </a:solidFill>
              <a:effectLst/>
              <a:latin typeface="+mn-lt"/>
              <a:ea typeface="+mn-ea"/>
              <a:cs typeface="+mn-cs"/>
            </a:endParaRPr>
          </a:p>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20</a:t>
            </a:fld>
            <a:endParaRPr lang="en-GB" dirty="0"/>
          </a:p>
        </p:txBody>
      </p:sp>
    </p:spTree>
    <p:extLst>
      <p:ext uri="{BB962C8B-B14F-4D97-AF65-F5344CB8AC3E}">
        <p14:creationId xmlns:p14="http://schemas.microsoft.com/office/powerpoint/2010/main" val="1905215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21</a:t>
            </a:fld>
            <a:endParaRPr lang="en-GB" dirty="0"/>
          </a:p>
        </p:txBody>
      </p:sp>
    </p:spTree>
    <p:extLst>
      <p:ext uri="{BB962C8B-B14F-4D97-AF65-F5344CB8AC3E}">
        <p14:creationId xmlns:p14="http://schemas.microsoft.com/office/powerpoint/2010/main" val="2432931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22</a:t>
            </a:fld>
            <a:endParaRPr lang="en-GB" dirty="0"/>
          </a:p>
        </p:txBody>
      </p:sp>
    </p:spTree>
    <p:extLst>
      <p:ext uri="{BB962C8B-B14F-4D97-AF65-F5344CB8AC3E}">
        <p14:creationId xmlns:p14="http://schemas.microsoft.com/office/powerpoint/2010/main" val="4071233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23</a:t>
            </a:fld>
            <a:endParaRPr lang="en-GB" dirty="0"/>
          </a:p>
        </p:txBody>
      </p:sp>
    </p:spTree>
    <p:extLst>
      <p:ext uri="{BB962C8B-B14F-4D97-AF65-F5344CB8AC3E}">
        <p14:creationId xmlns:p14="http://schemas.microsoft.com/office/powerpoint/2010/main" val="287797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24</a:t>
            </a:fld>
            <a:endParaRPr lang="en-GB" dirty="0"/>
          </a:p>
        </p:txBody>
      </p:sp>
    </p:spTree>
    <p:extLst>
      <p:ext uri="{BB962C8B-B14F-4D97-AF65-F5344CB8AC3E}">
        <p14:creationId xmlns:p14="http://schemas.microsoft.com/office/powerpoint/2010/main" val="2763014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25</a:t>
            </a:fld>
            <a:endParaRPr lang="en-GB" dirty="0"/>
          </a:p>
        </p:txBody>
      </p:sp>
    </p:spTree>
    <p:extLst>
      <p:ext uri="{BB962C8B-B14F-4D97-AF65-F5344CB8AC3E}">
        <p14:creationId xmlns:p14="http://schemas.microsoft.com/office/powerpoint/2010/main" val="1932318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26</a:t>
            </a:fld>
            <a:endParaRPr lang="en-GB" dirty="0"/>
          </a:p>
        </p:txBody>
      </p:sp>
    </p:spTree>
    <p:extLst>
      <p:ext uri="{BB962C8B-B14F-4D97-AF65-F5344CB8AC3E}">
        <p14:creationId xmlns:p14="http://schemas.microsoft.com/office/powerpoint/2010/main" val="114357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r>
              <a:rPr lang="en-GB" altLang="es-ES" sz="1200" baseline="0" dirty="0" smtClean="0">
                <a:solidFill>
                  <a:schemeClr val="tx1"/>
                </a:solidFill>
              </a:rPr>
              <a:t>vim </a:t>
            </a:r>
            <a:r>
              <a:rPr lang="en-GB" altLang="es-ES" sz="1200" baseline="0" dirty="0" err="1" smtClean="0">
                <a:solidFill>
                  <a:schemeClr val="tx1"/>
                </a:solidFill>
              </a:rPr>
              <a:t>es</a:t>
            </a:r>
            <a:r>
              <a:rPr lang="en-GB" altLang="es-ES" sz="1200" baseline="0" dirty="0" smtClean="0">
                <a:solidFill>
                  <a:schemeClr val="tx1"/>
                </a:solidFill>
              </a:rPr>
              <a:t> </a:t>
            </a:r>
            <a:r>
              <a:rPr lang="en-GB" altLang="es-ES" sz="1200" baseline="0" dirty="0" err="1" smtClean="0">
                <a:solidFill>
                  <a:schemeClr val="tx1"/>
                </a:solidFill>
              </a:rPr>
              <a:t>una</a:t>
            </a:r>
            <a:r>
              <a:rPr lang="en-GB" altLang="es-ES" sz="1200" baseline="0" dirty="0" smtClean="0">
                <a:solidFill>
                  <a:schemeClr val="tx1"/>
                </a:solidFill>
              </a:rPr>
              <a:t> version </a:t>
            </a:r>
            <a:r>
              <a:rPr lang="en-GB" altLang="es-ES" sz="1200" baseline="0" dirty="0" err="1" smtClean="0">
                <a:solidFill>
                  <a:schemeClr val="tx1"/>
                </a:solidFill>
              </a:rPr>
              <a:t>mejorada</a:t>
            </a:r>
            <a:r>
              <a:rPr lang="en-GB" altLang="es-ES" sz="1200" baseline="0" dirty="0" smtClean="0">
                <a:solidFill>
                  <a:schemeClr val="tx1"/>
                </a:solidFill>
              </a:rPr>
              <a:t> del editor vi, que </a:t>
            </a:r>
            <a:r>
              <a:rPr lang="en-GB" altLang="es-ES" sz="1200" baseline="0" dirty="0" err="1" smtClean="0">
                <a:solidFill>
                  <a:schemeClr val="tx1"/>
                </a:solidFill>
              </a:rPr>
              <a:t>es</a:t>
            </a:r>
            <a:r>
              <a:rPr lang="en-GB" altLang="es-ES" sz="1200" baseline="0" dirty="0" smtClean="0">
                <a:solidFill>
                  <a:schemeClr val="tx1"/>
                </a:solidFill>
              </a:rPr>
              <a:t> el </a:t>
            </a:r>
            <a:r>
              <a:rPr lang="en-GB" altLang="es-ES" sz="1200" baseline="0" dirty="0" err="1" smtClean="0">
                <a:solidFill>
                  <a:schemeClr val="tx1"/>
                </a:solidFill>
              </a:rPr>
              <a:t>estándar</a:t>
            </a:r>
            <a:r>
              <a:rPr lang="en-GB" altLang="es-ES" sz="1200" baseline="0" dirty="0" smtClean="0">
                <a:solidFill>
                  <a:schemeClr val="tx1"/>
                </a:solidFill>
              </a:rPr>
              <a:t> de facto </a:t>
            </a:r>
            <a:r>
              <a:rPr lang="en-GB" altLang="es-ES" sz="1200" baseline="0" dirty="0" err="1" smtClean="0">
                <a:solidFill>
                  <a:schemeClr val="tx1"/>
                </a:solidFill>
              </a:rPr>
              <a:t>en</a:t>
            </a:r>
            <a:r>
              <a:rPr lang="en-GB" altLang="es-ES" sz="1200" baseline="0" dirty="0" smtClean="0">
                <a:solidFill>
                  <a:schemeClr val="tx1"/>
                </a:solidFill>
              </a:rPr>
              <a:t> </a:t>
            </a:r>
            <a:r>
              <a:rPr lang="en-GB" altLang="es-ES" sz="1200" baseline="0" dirty="0" err="1" smtClean="0">
                <a:solidFill>
                  <a:schemeClr val="tx1"/>
                </a:solidFill>
              </a:rPr>
              <a:t>todo</a:t>
            </a:r>
            <a:r>
              <a:rPr lang="en-GB" altLang="es-ES" sz="1200" baseline="0" dirty="0" smtClean="0">
                <a:solidFill>
                  <a:schemeClr val="tx1"/>
                </a:solidFill>
              </a:rPr>
              <a:t> Sistema Unix (vim= vi improved)</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27</a:t>
            </a:fld>
            <a:endParaRPr lang="en-GB" dirty="0"/>
          </a:p>
        </p:txBody>
      </p:sp>
    </p:spTree>
    <p:extLst>
      <p:ext uri="{BB962C8B-B14F-4D97-AF65-F5344CB8AC3E}">
        <p14:creationId xmlns:p14="http://schemas.microsoft.com/office/powerpoint/2010/main" val="2985192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28</a:t>
            </a:fld>
            <a:endParaRPr lang="en-GB" dirty="0"/>
          </a:p>
        </p:txBody>
      </p:sp>
    </p:spTree>
    <p:extLst>
      <p:ext uri="{BB962C8B-B14F-4D97-AF65-F5344CB8AC3E}">
        <p14:creationId xmlns:p14="http://schemas.microsoft.com/office/powerpoint/2010/main" val="2931074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29</a:t>
            </a:fld>
            <a:endParaRPr lang="en-GB" dirty="0"/>
          </a:p>
        </p:txBody>
      </p:sp>
    </p:spTree>
    <p:extLst>
      <p:ext uri="{BB962C8B-B14F-4D97-AF65-F5344CB8AC3E}">
        <p14:creationId xmlns:p14="http://schemas.microsoft.com/office/powerpoint/2010/main" val="114659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r>
              <a:rPr lang="es-ES" altLang="es-ES" sz="2000" dirty="0" smtClean="0">
                <a:solidFill>
                  <a:schemeClr val="accent2">
                    <a:lumMod val="75000"/>
                  </a:schemeClr>
                </a:solidFill>
              </a:rPr>
              <a:t>Las distribuciones</a:t>
            </a:r>
            <a:r>
              <a:rPr lang="es-ES" altLang="es-ES" sz="2000" baseline="0" dirty="0" smtClean="0">
                <a:solidFill>
                  <a:schemeClr val="accent2">
                    <a:lumMod val="75000"/>
                  </a:schemeClr>
                </a:solidFill>
              </a:rPr>
              <a:t> para escritorio siempre disponen de Interfaz Gráfica de Usuario, lo que facilita su utilización por el usuario final.</a:t>
            </a:r>
          </a:p>
          <a:p>
            <a:pPr marL="342900" lvl="0" indent="-342900" algn="just" eaLnBrk="1" hangingPunct="1">
              <a:buFont typeface="Arial" panose="020B0604020202020204" pitchFamily="34" charset="0"/>
              <a:buChar char="•"/>
            </a:pPr>
            <a:r>
              <a:rPr lang="es-ES" altLang="es-ES" sz="2000" baseline="0" dirty="0" smtClean="0">
                <a:solidFill>
                  <a:schemeClr val="accent2">
                    <a:lumMod val="75000"/>
                  </a:schemeClr>
                </a:solidFill>
              </a:rPr>
              <a:t>Las distribuciones para servidores pueden no disponer de Interfaz Gráfica </a:t>
            </a:r>
            <a:r>
              <a:rPr lang="en-GB" altLang="es-ES" sz="1200" baseline="0" dirty="0" smtClean="0">
                <a:solidFill>
                  <a:schemeClr val="tx1"/>
                </a:solidFill>
              </a:rPr>
              <a:t>de </a:t>
            </a:r>
            <a:r>
              <a:rPr lang="en-GB" altLang="es-ES" sz="1200" baseline="0" dirty="0" err="1" smtClean="0">
                <a:solidFill>
                  <a:schemeClr val="tx1"/>
                </a:solidFill>
              </a:rPr>
              <a:t>Usuario</a:t>
            </a:r>
            <a:r>
              <a:rPr lang="en-GB" altLang="es-ES" sz="1200" baseline="0" dirty="0" smtClean="0">
                <a:solidFill>
                  <a:schemeClr val="tx1"/>
                </a:solidFill>
              </a:rPr>
              <a:t> para “</a:t>
            </a:r>
            <a:r>
              <a:rPr lang="en-GB" altLang="es-ES" sz="1200" baseline="0" dirty="0" err="1" smtClean="0">
                <a:solidFill>
                  <a:schemeClr val="tx1"/>
                </a:solidFill>
              </a:rPr>
              <a:t>aligerar</a:t>
            </a:r>
            <a:r>
              <a:rPr lang="en-GB" altLang="es-ES" sz="1200" baseline="0" dirty="0" smtClean="0">
                <a:solidFill>
                  <a:schemeClr val="tx1"/>
                </a:solidFill>
              </a:rPr>
              <a:t>” la </a:t>
            </a:r>
            <a:r>
              <a:rPr lang="en-GB" altLang="es-ES" sz="1200" baseline="0" dirty="0" err="1" smtClean="0">
                <a:solidFill>
                  <a:schemeClr val="tx1"/>
                </a:solidFill>
              </a:rPr>
              <a:t>distribución</a:t>
            </a:r>
            <a:r>
              <a:rPr lang="en-GB" altLang="es-ES" sz="1200" baseline="0" dirty="0" smtClean="0">
                <a:solidFill>
                  <a:schemeClr val="tx1"/>
                </a:solidFill>
              </a:rPr>
              <a:t>, </a:t>
            </a:r>
            <a:r>
              <a:rPr lang="en-GB" altLang="es-ES" sz="1200" baseline="0" dirty="0" err="1" smtClean="0">
                <a:solidFill>
                  <a:schemeClr val="tx1"/>
                </a:solidFill>
              </a:rPr>
              <a:t>ya</a:t>
            </a:r>
            <a:r>
              <a:rPr lang="en-GB" altLang="es-ES" sz="1200" baseline="0" dirty="0" smtClean="0">
                <a:solidFill>
                  <a:schemeClr val="tx1"/>
                </a:solidFill>
              </a:rPr>
              <a:t> que las GUI </a:t>
            </a:r>
            <a:r>
              <a:rPr lang="en-GB" altLang="es-ES" sz="1200" baseline="0" dirty="0" err="1" smtClean="0">
                <a:solidFill>
                  <a:schemeClr val="tx1"/>
                </a:solidFill>
              </a:rPr>
              <a:t>suelen</a:t>
            </a:r>
            <a:r>
              <a:rPr lang="en-GB" altLang="es-ES" sz="1200" baseline="0" dirty="0" smtClean="0">
                <a:solidFill>
                  <a:schemeClr val="tx1"/>
                </a:solidFill>
              </a:rPr>
              <a:t> </a:t>
            </a:r>
            <a:r>
              <a:rPr lang="en-GB" altLang="es-ES" sz="1200" baseline="0" dirty="0" err="1" smtClean="0">
                <a:solidFill>
                  <a:schemeClr val="tx1"/>
                </a:solidFill>
              </a:rPr>
              <a:t>consumir</a:t>
            </a:r>
            <a:r>
              <a:rPr lang="en-GB" altLang="es-ES" sz="1200" baseline="0" dirty="0" smtClean="0">
                <a:solidFill>
                  <a:schemeClr val="tx1"/>
                </a:solidFill>
              </a:rPr>
              <a:t> </a:t>
            </a:r>
            <a:r>
              <a:rPr lang="en-GB" altLang="es-ES" sz="1200" baseline="0" dirty="0" err="1" smtClean="0">
                <a:solidFill>
                  <a:schemeClr val="tx1"/>
                </a:solidFill>
              </a:rPr>
              <a:t>bastantes</a:t>
            </a:r>
            <a:r>
              <a:rPr lang="en-GB" altLang="es-ES" sz="1200" baseline="0" dirty="0" smtClean="0">
                <a:solidFill>
                  <a:schemeClr val="tx1"/>
                </a:solidFill>
              </a:rPr>
              <a:t> </a:t>
            </a:r>
            <a:r>
              <a:rPr lang="en-GB" altLang="es-ES" sz="1200" baseline="0" dirty="0" err="1" smtClean="0">
                <a:solidFill>
                  <a:schemeClr val="tx1"/>
                </a:solidFill>
              </a:rPr>
              <a:t>recursos</a:t>
            </a:r>
            <a:endParaRPr lang="en-GB" altLang="es-ES" sz="1200" baseline="0" dirty="0" smtClean="0">
              <a:solidFill>
                <a:schemeClr val="tx1"/>
              </a:solidFill>
            </a:endParaRPr>
          </a:p>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a:t>
            </a:fld>
            <a:endParaRPr lang="en-GB" dirty="0"/>
          </a:p>
        </p:txBody>
      </p:sp>
    </p:spTree>
    <p:extLst>
      <p:ext uri="{BB962C8B-B14F-4D97-AF65-F5344CB8AC3E}">
        <p14:creationId xmlns:p14="http://schemas.microsoft.com/office/powerpoint/2010/main" val="255366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30</a:t>
            </a:fld>
            <a:endParaRPr lang="en-GB" dirty="0"/>
          </a:p>
        </p:txBody>
      </p:sp>
    </p:spTree>
    <p:extLst>
      <p:ext uri="{BB962C8B-B14F-4D97-AF65-F5344CB8AC3E}">
        <p14:creationId xmlns:p14="http://schemas.microsoft.com/office/powerpoint/2010/main" val="2541767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31</a:t>
            </a:fld>
            <a:endParaRPr lang="en-GB" dirty="0"/>
          </a:p>
        </p:txBody>
      </p:sp>
    </p:spTree>
    <p:extLst>
      <p:ext uri="{BB962C8B-B14F-4D97-AF65-F5344CB8AC3E}">
        <p14:creationId xmlns:p14="http://schemas.microsoft.com/office/powerpoint/2010/main" val="1671976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32</a:t>
            </a:fld>
            <a:endParaRPr lang="en-GB" dirty="0"/>
          </a:p>
        </p:txBody>
      </p:sp>
    </p:spTree>
    <p:extLst>
      <p:ext uri="{BB962C8B-B14F-4D97-AF65-F5344CB8AC3E}">
        <p14:creationId xmlns:p14="http://schemas.microsoft.com/office/powerpoint/2010/main" val="3087255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33</a:t>
            </a:fld>
            <a:endParaRPr lang="en-GB" dirty="0"/>
          </a:p>
        </p:txBody>
      </p:sp>
    </p:spTree>
    <p:extLst>
      <p:ext uri="{BB962C8B-B14F-4D97-AF65-F5344CB8AC3E}">
        <p14:creationId xmlns:p14="http://schemas.microsoft.com/office/powerpoint/2010/main" val="3340162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34</a:t>
            </a:fld>
            <a:endParaRPr lang="en-GB" dirty="0"/>
          </a:p>
        </p:txBody>
      </p:sp>
    </p:spTree>
    <p:extLst>
      <p:ext uri="{BB962C8B-B14F-4D97-AF65-F5344CB8AC3E}">
        <p14:creationId xmlns:p14="http://schemas.microsoft.com/office/powerpoint/2010/main" val="391521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35</a:t>
            </a:fld>
            <a:endParaRPr lang="en-GB" dirty="0"/>
          </a:p>
        </p:txBody>
      </p:sp>
    </p:spTree>
    <p:extLst>
      <p:ext uri="{BB962C8B-B14F-4D97-AF65-F5344CB8AC3E}">
        <p14:creationId xmlns:p14="http://schemas.microsoft.com/office/powerpoint/2010/main" val="2995011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36</a:t>
            </a:fld>
            <a:endParaRPr lang="en-GB" dirty="0"/>
          </a:p>
        </p:txBody>
      </p:sp>
    </p:spTree>
    <p:extLst>
      <p:ext uri="{BB962C8B-B14F-4D97-AF65-F5344CB8AC3E}">
        <p14:creationId xmlns:p14="http://schemas.microsoft.com/office/powerpoint/2010/main" val="164061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r>
              <a:rPr lang="en-GB" altLang="es-ES" sz="1200" baseline="0" smtClean="0">
                <a:solidFill>
                  <a:schemeClr val="tx1"/>
                </a:solidFill>
              </a:rPr>
              <a:t>Para más información sobre señales, consultar </a:t>
            </a:r>
            <a:r>
              <a:rPr lang="en-GB" altLang="es-ES" sz="1200" b="1" baseline="0" smtClean="0">
                <a:solidFill>
                  <a:schemeClr val="tx1"/>
                </a:solidFill>
              </a:rPr>
              <a:t>man kill </a:t>
            </a:r>
            <a:r>
              <a:rPr lang="en-GB" altLang="es-ES" sz="1200" baseline="0" smtClean="0">
                <a:solidFill>
                  <a:schemeClr val="tx1"/>
                </a:solidFill>
              </a:rPr>
              <a:t>y </a:t>
            </a:r>
            <a:r>
              <a:rPr lang="en-GB" altLang="es-ES" sz="1200" b="1" baseline="0" smtClean="0">
                <a:solidFill>
                  <a:schemeClr val="tx1"/>
                </a:solidFill>
              </a:rPr>
              <a:t>man 7 signal</a:t>
            </a:r>
            <a:endParaRPr lang="en-GB" altLang="es-ES" sz="1200" b="1"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37</a:t>
            </a:fld>
            <a:endParaRPr lang="en-GB" dirty="0"/>
          </a:p>
        </p:txBody>
      </p:sp>
    </p:spTree>
    <p:extLst>
      <p:ext uri="{BB962C8B-B14F-4D97-AF65-F5344CB8AC3E}">
        <p14:creationId xmlns:p14="http://schemas.microsoft.com/office/powerpoint/2010/main" val="3313318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38</a:t>
            </a:fld>
            <a:endParaRPr lang="en-GB" dirty="0"/>
          </a:p>
        </p:txBody>
      </p:sp>
    </p:spTree>
    <p:extLst>
      <p:ext uri="{BB962C8B-B14F-4D97-AF65-F5344CB8AC3E}">
        <p14:creationId xmlns:p14="http://schemas.microsoft.com/office/powerpoint/2010/main" val="22127079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39</a:t>
            </a:fld>
            <a:endParaRPr lang="en-GB" dirty="0"/>
          </a:p>
        </p:txBody>
      </p:sp>
    </p:spTree>
    <p:extLst>
      <p:ext uri="{BB962C8B-B14F-4D97-AF65-F5344CB8AC3E}">
        <p14:creationId xmlns:p14="http://schemas.microsoft.com/office/powerpoint/2010/main" val="18906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r>
              <a:rPr lang="es-ES" altLang="es-ES" sz="2000" dirty="0" smtClean="0">
                <a:solidFill>
                  <a:schemeClr val="accent2">
                    <a:lumMod val="75000"/>
                  </a:schemeClr>
                </a:solidFill>
              </a:rPr>
              <a:t>En las distribuciones sin interfaz gráfica de usuario existen múltiples consolas conmutables mediante </a:t>
            </a:r>
            <a:r>
              <a:rPr lang="es-ES" altLang="es-ES" sz="2000" i="1" dirty="0" smtClean="0">
                <a:solidFill>
                  <a:schemeClr val="accent2">
                    <a:lumMod val="75000"/>
                  </a:schemeClr>
                </a:solidFill>
              </a:rPr>
              <a:t>CTRL-ALT-&lt;F1..F6&gt; </a:t>
            </a:r>
            <a:r>
              <a:rPr lang="es-ES" altLang="es-ES" sz="2000" i="0" dirty="0" smtClean="0">
                <a:solidFill>
                  <a:schemeClr val="accent2">
                    <a:lumMod val="75000"/>
                  </a:schemeClr>
                </a:solidFill>
              </a:rPr>
              <a:t>(el</a:t>
            </a:r>
            <a:r>
              <a:rPr lang="es-ES" altLang="es-ES" sz="2000" i="0" baseline="0" dirty="0" smtClean="0">
                <a:solidFill>
                  <a:schemeClr val="accent2">
                    <a:lumMod val="75000"/>
                  </a:schemeClr>
                </a:solidFill>
              </a:rPr>
              <a:t> número de consolas puede variar según versión)</a:t>
            </a:r>
            <a:endParaRPr lang="en-GB" altLang="es-ES" sz="1200" i="0" baseline="0" dirty="0" smtClean="0">
              <a:solidFill>
                <a:schemeClr val="tx1"/>
              </a:solidFill>
            </a:endParaRPr>
          </a:p>
          <a:p>
            <a:pPr marL="342900" lvl="0" indent="-342900" algn="just" eaLnBrk="1" hangingPunct="1">
              <a:buFont typeface="Arial" panose="020B0604020202020204" pitchFamily="34" charset="0"/>
              <a:buChar char="•"/>
            </a:pPr>
            <a:r>
              <a:rPr lang="en-GB" altLang="es-ES" sz="1200" baseline="0" dirty="0" smtClean="0">
                <a:solidFill>
                  <a:schemeClr val="tx1"/>
                </a:solidFill>
              </a:rPr>
              <a:t>bash </a:t>
            </a:r>
            <a:r>
              <a:rPr lang="en-GB" altLang="es-ES" sz="1200" baseline="0" dirty="0" err="1" smtClean="0">
                <a:solidFill>
                  <a:schemeClr val="tx1"/>
                </a:solidFill>
              </a:rPr>
              <a:t>es</a:t>
            </a:r>
            <a:r>
              <a:rPr lang="en-GB" altLang="es-ES" sz="1200" baseline="0" dirty="0" smtClean="0">
                <a:solidFill>
                  <a:schemeClr val="tx1"/>
                </a:solidFill>
              </a:rPr>
              <a:t> un </a:t>
            </a:r>
            <a:r>
              <a:rPr lang="en-GB" altLang="es-ES" sz="1200" baseline="0" dirty="0" err="1" smtClean="0">
                <a:solidFill>
                  <a:schemeClr val="tx1"/>
                </a:solidFill>
              </a:rPr>
              <a:t>intérprete</a:t>
            </a:r>
            <a:r>
              <a:rPr lang="en-GB" altLang="es-ES" sz="1200" baseline="0" dirty="0" smtClean="0">
                <a:solidFill>
                  <a:schemeClr val="tx1"/>
                </a:solidFill>
              </a:rPr>
              <a:t> de </a:t>
            </a:r>
            <a:r>
              <a:rPr lang="en-GB" altLang="es-ES" sz="1200" baseline="0" dirty="0" err="1" smtClean="0">
                <a:solidFill>
                  <a:schemeClr val="tx1"/>
                </a:solidFill>
              </a:rPr>
              <a:t>comandos</a:t>
            </a:r>
            <a:r>
              <a:rPr lang="en-GB" altLang="es-ES" sz="1200" baseline="0" dirty="0" smtClean="0">
                <a:solidFill>
                  <a:schemeClr val="tx1"/>
                </a:solidFill>
              </a:rPr>
              <a:t> (shell) compatible con </a:t>
            </a:r>
            <a:r>
              <a:rPr lang="en-GB" altLang="es-ES" sz="1200" baseline="0" dirty="0" err="1" smtClean="0">
                <a:solidFill>
                  <a:schemeClr val="tx1"/>
                </a:solidFill>
              </a:rPr>
              <a:t>ksh</a:t>
            </a:r>
            <a:r>
              <a:rPr lang="en-GB" altLang="es-ES" sz="1200" baseline="0" dirty="0" smtClean="0">
                <a:solidFill>
                  <a:schemeClr val="tx1"/>
                </a:solidFill>
              </a:rPr>
              <a:t>, la </a:t>
            </a:r>
            <a:r>
              <a:rPr lang="en-GB" altLang="es-ES" sz="1200" baseline="0" dirty="0" err="1" smtClean="0">
                <a:solidFill>
                  <a:schemeClr val="tx1"/>
                </a:solidFill>
              </a:rPr>
              <a:t>cual</a:t>
            </a:r>
            <a:r>
              <a:rPr lang="en-GB" altLang="es-ES" sz="1200" baseline="0" dirty="0" smtClean="0">
                <a:solidFill>
                  <a:schemeClr val="tx1"/>
                </a:solidFill>
              </a:rPr>
              <a:t> </a:t>
            </a:r>
            <a:r>
              <a:rPr lang="en-GB" altLang="es-ES" sz="1200" baseline="0" dirty="0" err="1" smtClean="0">
                <a:solidFill>
                  <a:schemeClr val="tx1"/>
                </a:solidFill>
              </a:rPr>
              <a:t>es</a:t>
            </a:r>
            <a:r>
              <a:rPr lang="en-GB" altLang="es-ES" sz="1200" baseline="0" dirty="0" smtClean="0">
                <a:solidFill>
                  <a:schemeClr val="tx1"/>
                </a:solidFill>
              </a:rPr>
              <a:t> un </a:t>
            </a:r>
            <a:r>
              <a:rPr lang="en-GB" altLang="es-ES" sz="1200" baseline="0" dirty="0" err="1" smtClean="0">
                <a:solidFill>
                  <a:schemeClr val="tx1"/>
                </a:solidFill>
              </a:rPr>
              <a:t>estándar</a:t>
            </a:r>
            <a:r>
              <a:rPr lang="en-GB" altLang="es-ES" sz="1200" baseline="0" dirty="0" smtClean="0">
                <a:solidFill>
                  <a:schemeClr val="tx1"/>
                </a:solidFill>
              </a:rPr>
              <a:t> de facto</a:t>
            </a:r>
          </a:p>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a:t>
            </a:fld>
            <a:endParaRPr lang="en-GB" dirty="0"/>
          </a:p>
        </p:txBody>
      </p:sp>
    </p:spTree>
    <p:extLst>
      <p:ext uri="{BB962C8B-B14F-4D97-AF65-F5344CB8AC3E}">
        <p14:creationId xmlns:p14="http://schemas.microsoft.com/office/powerpoint/2010/main" val="402859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40</a:t>
            </a:fld>
            <a:endParaRPr lang="en-GB" dirty="0"/>
          </a:p>
        </p:txBody>
      </p:sp>
    </p:spTree>
    <p:extLst>
      <p:ext uri="{BB962C8B-B14F-4D97-AF65-F5344CB8AC3E}">
        <p14:creationId xmlns:p14="http://schemas.microsoft.com/office/powerpoint/2010/main" val="2235936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41</a:t>
            </a:fld>
            <a:endParaRPr lang="en-GB" dirty="0"/>
          </a:p>
        </p:txBody>
      </p:sp>
    </p:spTree>
    <p:extLst>
      <p:ext uri="{BB962C8B-B14F-4D97-AF65-F5344CB8AC3E}">
        <p14:creationId xmlns:p14="http://schemas.microsoft.com/office/powerpoint/2010/main" val="1936541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42</a:t>
            </a:fld>
            <a:endParaRPr lang="en-GB" dirty="0"/>
          </a:p>
        </p:txBody>
      </p:sp>
    </p:spTree>
    <p:extLst>
      <p:ext uri="{BB962C8B-B14F-4D97-AF65-F5344CB8AC3E}">
        <p14:creationId xmlns:p14="http://schemas.microsoft.com/office/powerpoint/2010/main" val="1976906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43</a:t>
            </a:fld>
            <a:endParaRPr lang="en-GB" dirty="0"/>
          </a:p>
        </p:txBody>
      </p:sp>
    </p:spTree>
    <p:extLst>
      <p:ext uri="{BB962C8B-B14F-4D97-AF65-F5344CB8AC3E}">
        <p14:creationId xmlns:p14="http://schemas.microsoft.com/office/powerpoint/2010/main" val="42243779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44</a:t>
            </a:fld>
            <a:endParaRPr lang="en-GB" dirty="0"/>
          </a:p>
        </p:txBody>
      </p:sp>
    </p:spTree>
    <p:extLst>
      <p:ext uri="{BB962C8B-B14F-4D97-AF65-F5344CB8AC3E}">
        <p14:creationId xmlns:p14="http://schemas.microsoft.com/office/powerpoint/2010/main" val="24363169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45</a:t>
            </a:fld>
            <a:endParaRPr lang="en-GB" dirty="0"/>
          </a:p>
        </p:txBody>
      </p:sp>
    </p:spTree>
    <p:extLst>
      <p:ext uri="{BB962C8B-B14F-4D97-AF65-F5344CB8AC3E}">
        <p14:creationId xmlns:p14="http://schemas.microsoft.com/office/powerpoint/2010/main" val="2204816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46</a:t>
            </a:fld>
            <a:endParaRPr lang="en-GB" dirty="0"/>
          </a:p>
        </p:txBody>
      </p:sp>
    </p:spTree>
    <p:extLst>
      <p:ext uri="{BB962C8B-B14F-4D97-AF65-F5344CB8AC3E}">
        <p14:creationId xmlns:p14="http://schemas.microsoft.com/office/powerpoint/2010/main" val="3424410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47</a:t>
            </a:fld>
            <a:endParaRPr lang="en-GB" dirty="0"/>
          </a:p>
        </p:txBody>
      </p:sp>
    </p:spTree>
    <p:extLst>
      <p:ext uri="{BB962C8B-B14F-4D97-AF65-F5344CB8AC3E}">
        <p14:creationId xmlns:p14="http://schemas.microsoft.com/office/powerpoint/2010/main" val="244909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48</a:t>
            </a:fld>
            <a:endParaRPr lang="en-GB" dirty="0"/>
          </a:p>
        </p:txBody>
      </p:sp>
    </p:spTree>
    <p:extLst>
      <p:ext uri="{BB962C8B-B14F-4D97-AF65-F5344CB8AC3E}">
        <p14:creationId xmlns:p14="http://schemas.microsoft.com/office/powerpoint/2010/main" val="1001081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49</a:t>
            </a:fld>
            <a:endParaRPr lang="en-GB" dirty="0"/>
          </a:p>
        </p:txBody>
      </p:sp>
    </p:spTree>
    <p:extLst>
      <p:ext uri="{BB962C8B-B14F-4D97-AF65-F5344CB8AC3E}">
        <p14:creationId xmlns:p14="http://schemas.microsoft.com/office/powerpoint/2010/main" val="242549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a:t>
            </a:fld>
            <a:endParaRPr lang="en-GB" dirty="0"/>
          </a:p>
        </p:txBody>
      </p:sp>
    </p:spTree>
    <p:extLst>
      <p:ext uri="{BB962C8B-B14F-4D97-AF65-F5344CB8AC3E}">
        <p14:creationId xmlns:p14="http://schemas.microsoft.com/office/powerpoint/2010/main" val="522477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50</a:t>
            </a:fld>
            <a:endParaRPr lang="en-GB" dirty="0"/>
          </a:p>
        </p:txBody>
      </p:sp>
    </p:spTree>
    <p:extLst>
      <p:ext uri="{BB962C8B-B14F-4D97-AF65-F5344CB8AC3E}">
        <p14:creationId xmlns:p14="http://schemas.microsoft.com/office/powerpoint/2010/main" val="14046149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51</a:t>
            </a:fld>
            <a:endParaRPr lang="en-GB" dirty="0"/>
          </a:p>
        </p:txBody>
      </p:sp>
    </p:spTree>
    <p:extLst>
      <p:ext uri="{BB962C8B-B14F-4D97-AF65-F5344CB8AC3E}">
        <p14:creationId xmlns:p14="http://schemas.microsoft.com/office/powerpoint/2010/main" val="24520921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52</a:t>
            </a:fld>
            <a:endParaRPr lang="en-GB" dirty="0"/>
          </a:p>
        </p:txBody>
      </p:sp>
    </p:spTree>
    <p:extLst>
      <p:ext uri="{BB962C8B-B14F-4D97-AF65-F5344CB8AC3E}">
        <p14:creationId xmlns:p14="http://schemas.microsoft.com/office/powerpoint/2010/main" val="40084139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53</a:t>
            </a:fld>
            <a:endParaRPr lang="en-GB" dirty="0"/>
          </a:p>
        </p:txBody>
      </p:sp>
    </p:spTree>
    <p:extLst>
      <p:ext uri="{BB962C8B-B14F-4D97-AF65-F5344CB8AC3E}">
        <p14:creationId xmlns:p14="http://schemas.microsoft.com/office/powerpoint/2010/main" val="315022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54</a:t>
            </a:fld>
            <a:endParaRPr lang="en-GB" dirty="0"/>
          </a:p>
        </p:txBody>
      </p:sp>
    </p:spTree>
    <p:extLst>
      <p:ext uri="{BB962C8B-B14F-4D97-AF65-F5344CB8AC3E}">
        <p14:creationId xmlns:p14="http://schemas.microsoft.com/office/powerpoint/2010/main" val="3442097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55</a:t>
            </a:fld>
            <a:endParaRPr lang="en-GB" dirty="0"/>
          </a:p>
        </p:txBody>
      </p:sp>
    </p:spTree>
    <p:extLst>
      <p:ext uri="{BB962C8B-B14F-4D97-AF65-F5344CB8AC3E}">
        <p14:creationId xmlns:p14="http://schemas.microsoft.com/office/powerpoint/2010/main" val="376027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r>
              <a:rPr lang="en-GB" altLang="es-ES" sz="1200" baseline="0" dirty="0" smtClean="0">
                <a:solidFill>
                  <a:schemeClr val="tx1"/>
                </a:solidFill>
              </a:rPr>
              <a:t>El </a:t>
            </a:r>
            <a:r>
              <a:rPr lang="en-GB" altLang="es-ES" sz="1200" baseline="0" dirty="0" err="1" smtClean="0">
                <a:solidFill>
                  <a:schemeClr val="tx1"/>
                </a:solidFill>
              </a:rPr>
              <a:t>usuario</a:t>
            </a:r>
            <a:r>
              <a:rPr lang="en-GB" altLang="es-ES" sz="1200" baseline="0" dirty="0" smtClean="0">
                <a:solidFill>
                  <a:schemeClr val="tx1"/>
                </a:solidFill>
              </a:rPr>
              <a:t> root </a:t>
            </a:r>
            <a:r>
              <a:rPr lang="en-GB" altLang="es-ES" sz="1200" baseline="0" dirty="0" err="1" smtClean="0">
                <a:solidFill>
                  <a:schemeClr val="tx1"/>
                </a:solidFill>
              </a:rPr>
              <a:t>por</a:t>
            </a:r>
            <a:r>
              <a:rPr lang="en-GB" altLang="es-ES" sz="1200" baseline="0" dirty="0" smtClean="0">
                <a:solidFill>
                  <a:schemeClr val="tx1"/>
                </a:solidFill>
              </a:rPr>
              <a:t> </a:t>
            </a:r>
            <a:r>
              <a:rPr lang="en-GB" altLang="es-ES" sz="1200" baseline="0" dirty="0" err="1" smtClean="0">
                <a:solidFill>
                  <a:schemeClr val="tx1"/>
                </a:solidFill>
              </a:rPr>
              <a:t>defecto</a:t>
            </a:r>
            <a:r>
              <a:rPr lang="en-GB" altLang="es-ES" sz="1200" baseline="0" dirty="0" smtClean="0">
                <a:solidFill>
                  <a:schemeClr val="tx1"/>
                </a:solidFill>
              </a:rPr>
              <a:t> </a:t>
            </a:r>
            <a:r>
              <a:rPr lang="en-GB" altLang="es-ES" sz="1200" baseline="0" dirty="0" err="1" smtClean="0">
                <a:solidFill>
                  <a:schemeClr val="tx1"/>
                </a:solidFill>
              </a:rPr>
              <a:t>está</a:t>
            </a:r>
            <a:r>
              <a:rPr lang="en-GB" altLang="es-ES" sz="1200" baseline="0" dirty="0" smtClean="0">
                <a:solidFill>
                  <a:schemeClr val="tx1"/>
                </a:solidFill>
              </a:rPr>
              <a:t> </a:t>
            </a:r>
            <a:r>
              <a:rPr lang="en-GB" altLang="es-ES" sz="1200" baseline="0" dirty="0" err="1" smtClean="0">
                <a:solidFill>
                  <a:schemeClr val="tx1"/>
                </a:solidFill>
              </a:rPr>
              <a:t>deshabilitado</a:t>
            </a:r>
            <a:r>
              <a:rPr lang="en-GB" altLang="es-ES" sz="1200" baseline="0" dirty="0" smtClean="0">
                <a:solidFill>
                  <a:schemeClr val="tx1"/>
                </a:solidFill>
              </a:rPr>
              <a:t> para </a:t>
            </a:r>
            <a:r>
              <a:rPr lang="en-GB" altLang="es-ES" sz="1200" baseline="0" dirty="0" err="1" smtClean="0">
                <a:solidFill>
                  <a:schemeClr val="tx1"/>
                </a:solidFill>
              </a:rPr>
              <a:t>evitar</a:t>
            </a:r>
            <a:r>
              <a:rPr lang="en-GB" altLang="es-ES" sz="1200" baseline="0" dirty="0" smtClean="0">
                <a:solidFill>
                  <a:schemeClr val="tx1"/>
                </a:solidFill>
              </a:rPr>
              <a:t> que </a:t>
            </a:r>
            <a:r>
              <a:rPr lang="en-GB" altLang="es-ES" sz="1200" baseline="0" dirty="0" err="1" smtClean="0">
                <a:solidFill>
                  <a:schemeClr val="tx1"/>
                </a:solidFill>
              </a:rPr>
              <a:t>su</a:t>
            </a:r>
            <a:r>
              <a:rPr lang="en-GB" altLang="es-ES" sz="1200" baseline="0" dirty="0" smtClean="0">
                <a:solidFill>
                  <a:schemeClr val="tx1"/>
                </a:solidFill>
              </a:rPr>
              <a:t> </a:t>
            </a:r>
            <a:r>
              <a:rPr lang="en-GB" altLang="es-ES" sz="1200" baseline="0" dirty="0" err="1" smtClean="0">
                <a:solidFill>
                  <a:schemeClr val="tx1"/>
                </a:solidFill>
              </a:rPr>
              <a:t>cuenta</a:t>
            </a:r>
            <a:r>
              <a:rPr lang="en-GB" altLang="es-ES" sz="1200" baseline="0" dirty="0" smtClean="0">
                <a:solidFill>
                  <a:schemeClr val="tx1"/>
                </a:solidFill>
              </a:rPr>
              <a:t> </a:t>
            </a:r>
            <a:r>
              <a:rPr lang="en-GB" altLang="es-ES" sz="1200" baseline="0" dirty="0" err="1" smtClean="0">
                <a:solidFill>
                  <a:schemeClr val="tx1"/>
                </a:solidFill>
              </a:rPr>
              <a:t>pueda</a:t>
            </a:r>
            <a:r>
              <a:rPr lang="en-GB" altLang="es-ES" sz="1200" baseline="0" dirty="0" smtClean="0">
                <a:solidFill>
                  <a:schemeClr val="tx1"/>
                </a:solidFill>
              </a:rPr>
              <a:t> </a:t>
            </a:r>
            <a:r>
              <a:rPr lang="en-GB" altLang="es-ES" sz="1200" baseline="0" dirty="0" err="1" smtClean="0">
                <a:solidFill>
                  <a:schemeClr val="tx1"/>
                </a:solidFill>
              </a:rPr>
              <a:t>ser</a:t>
            </a:r>
            <a:r>
              <a:rPr lang="en-GB" altLang="es-ES" sz="1200" baseline="0" dirty="0" smtClean="0">
                <a:solidFill>
                  <a:schemeClr val="tx1"/>
                </a:solidFill>
              </a:rPr>
              <a:t> </a:t>
            </a:r>
            <a:r>
              <a:rPr lang="en-GB" altLang="es-ES" sz="1200" baseline="0" dirty="0" err="1" smtClean="0">
                <a:solidFill>
                  <a:schemeClr val="tx1"/>
                </a:solidFill>
              </a:rPr>
              <a:t>vulnerada</a:t>
            </a:r>
            <a:r>
              <a:rPr lang="en-GB" altLang="es-ES" sz="1200" baseline="0" dirty="0" smtClean="0">
                <a:solidFill>
                  <a:schemeClr val="tx1"/>
                </a:solidFill>
              </a:rPr>
              <a:t>. La </a:t>
            </a:r>
            <a:r>
              <a:rPr lang="en-GB" altLang="es-ES" sz="1200" baseline="0" dirty="0" err="1" smtClean="0">
                <a:solidFill>
                  <a:schemeClr val="tx1"/>
                </a:solidFill>
              </a:rPr>
              <a:t>responsabilidad</a:t>
            </a:r>
            <a:r>
              <a:rPr lang="en-GB" altLang="es-ES" sz="1200" baseline="0" dirty="0" smtClean="0">
                <a:solidFill>
                  <a:schemeClr val="tx1"/>
                </a:solidFill>
              </a:rPr>
              <a:t> de </a:t>
            </a:r>
            <a:r>
              <a:rPr lang="en-GB" altLang="es-ES" sz="1200" baseline="0" dirty="0" err="1" smtClean="0">
                <a:solidFill>
                  <a:schemeClr val="tx1"/>
                </a:solidFill>
              </a:rPr>
              <a:t>administracion</a:t>
            </a:r>
            <a:r>
              <a:rPr lang="en-GB" altLang="es-ES" sz="1200" baseline="0" dirty="0" smtClean="0">
                <a:solidFill>
                  <a:schemeClr val="tx1"/>
                </a:solidFill>
              </a:rPr>
              <a:t> </a:t>
            </a:r>
            <a:r>
              <a:rPr lang="en-GB" altLang="es-ES" sz="1200" baseline="0" dirty="0" err="1" smtClean="0">
                <a:solidFill>
                  <a:schemeClr val="tx1"/>
                </a:solidFill>
              </a:rPr>
              <a:t>recae</a:t>
            </a:r>
            <a:r>
              <a:rPr lang="en-GB" altLang="es-ES" sz="1200" baseline="0" dirty="0" smtClean="0">
                <a:solidFill>
                  <a:schemeClr val="tx1"/>
                </a:solidFill>
              </a:rPr>
              <a:t> </a:t>
            </a:r>
            <a:r>
              <a:rPr lang="en-GB" altLang="es-ES" sz="1200" baseline="0" dirty="0" err="1" smtClean="0">
                <a:solidFill>
                  <a:schemeClr val="tx1"/>
                </a:solidFill>
              </a:rPr>
              <a:t>en</a:t>
            </a:r>
            <a:r>
              <a:rPr lang="en-GB" altLang="es-ES" sz="1200" baseline="0" dirty="0" smtClean="0">
                <a:solidFill>
                  <a:schemeClr val="tx1"/>
                </a:solidFill>
              </a:rPr>
              <a:t> </a:t>
            </a:r>
            <a:r>
              <a:rPr lang="en-GB" altLang="es-ES" sz="1200" baseline="0" dirty="0" err="1" smtClean="0">
                <a:solidFill>
                  <a:schemeClr val="tx1"/>
                </a:solidFill>
              </a:rPr>
              <a:t>otro</a:t>
            </a:r>
            <a:r>
              <a:rPr lang="en-GB" altLang="es-ES" sz="1200" baseline="0" dirty="0" smtClean="0">
                <a:solidFill>
                  <a:schemeClr val="tx1"/>
                </a:solidFill>
              </a:rPr>
              <a:t> u </a:t>
            </a:r>
            <a:r>
              <a:rPr lang="en-GB" altLang="es-ES" sz="1200" baseline="0" dirty="0" err="1" smtClean="0">
                <a:solidFill>
                  <a:schemeClr val="tx1"/>
                </a:solidFill>
              </a:rPr>
              <a:t>otros</a:t>
            </a:r>
            <a:r>
              <a:rPr lang="en-GB" altLang="es-ES" sz="1200" baseline="0" dirty="0" smtClean="0">
                <a:solidFill>
                  <a:schemeClr val="tx1"/>
                </a:solidFill>
              </a:rPr>
              <a:t> </a:t>
            </a:r>
            <a:r>
              <a:rPr lang="en-GB" altLang="es-ES" sz="1200" baseline="0" dirty="0" err="1" smtClean="0">
                <a:solidFill>
                  <a:schemeClr val="tx1"/>
                </a:solidFill>
              </a:rPr>
              <a:t>usuarios</a:t>
            </a:r>
            <a:r>
              <a:rPr lang="en-GB" altLang="es-ES" sz="1200" baseline="0" dirty="0" smtClean="0">
                <a:solidFill>
                  <a:schemeClr val="tx1"/>
                </a:solidFill>
              </a:rPr>
              <a:t>, y un </a:t>
            </a:r>
            <a:r>
              <a:rPr lang="en-GB" altLang="es-ES" sz="1200" baseline="0" dirty="0" err="1" smtClean="0">
                <a:solidFill>
                  <a:schemeClr val="tx1"/>
                </a:solidFill>
              </a:rPr>
              <a:t>atacante</a:t>
            </a:r>
            <a:r>
              <a:rPr lang="en-GB" altLang="es-ES" sz="1200" baseline="0" dirty="0" smtClean="0">
                <a:solidFill>
                  <a:schemeClr val="tx1"/>
                </a:solidFill>
              </a:rPr>
              <a:t> </a:t>
            </a:r>
            <a:r>
              <a:rPr lang="en-GB" altLang="es-ES" sz="1200" baseline="0" dirty="0" err="1" smtClean="0">
                <a:solidFill>
                  <a:schemeClr val="tx1"/>
                </a:solidFill>
              </a:rPr>
              <a:t>debería</a:t>
            </a:r>
            <a:r>
              <a:rPr lang="en-GB" altLang="es-ES" sz="1200" baseline="0" dirty="0" smtClean="0">
                <a:solidFill>
                  <a:schemeClr val="tx1"/>
                </a:solidFill>
              </a:rPr>
              <a:t> determiner </a:t>
            </a:r>
            <a:r>
              <a:rPr lang="en-GB" altLang="es-ES" sz="1200" baseline="0" dirty="0" err="1" smtClean="0">
                <a:solidFill>
                  <a:schemeClr val="tx1"/>
                </a:solidFill>
              </a:rPr>
              <a:t>en</a:t>
            </a:r>
            <a:r>
              <a:rPr lang="en-GB" altLang="es-ES" sz="1200" baseline="0" dirty="0" smtClean="0">
                <a:solidFill>
                  <a:schemeClr val="tx1"/>
                </a:solidFill>
              </a:rPr>
              <a:t> primer </a:t>
            </a:r>
            <a:r>
              <a:rPr lang="en-GB" altLang="es-ES" sz="1200" baseline="0" dirty="0" err="1" smtClean="0">
                <a:solidFill>
                  <a:schemeClr val="tx1"/>
                </a:solidFill>
              </a:rPr>
              <a:t>lugar</a:t>
            </a:r>
            <a:r>
              <a:rPr lang="en-GB" altLang="es-ES" sz="1200" baseline="0" dirty="0" smtClean="0">
                <a:solidFill>
                  <a:schemeClr val="tx1"/>
                </a:solidFill>
              </a:rPr>
              <a:t> </a:t>
            </a:r>
            <a:r>
              <a:rPr lang="en-GB" altLang="es-ES" sz="1200" baseline="0" dirty="0" err="1" smtClean="0">
                <a:solidFill>
                  <a:schemeClr val="tx1"/>
                </a:solidFill>
              </a:rPr>
              <a:t>qué</a:t>
            </a:r>
            <a:r>
              <a:rPr lang="en-GB" altLang="es-ES" sz="1200" baseline="0" dirty="0" smtClean="0">
                <a:solidFill>
                  <a:schemeClr val="tx1"/>
                </a:solidFill>
              </a:rPr>
              <a:t> </a:t>
            </a:r>
            <a:r>
              <a:rPr lang="en-GB" altLang="es-ES" sz="1200" baseline="0" dirty="0" err="1" smtClean="0">
                <a:solidFill>
                  <a:schemeClr val="tx1"/>
                </a:solidFill>
              </a:rPr>
              <a:t>usuario</a:t>
            </a:r>
            <a:r>
              <a:rPr lang="en-GB" altLang="es-ES" sz="1200" baseline="0" dirty="0" smtClean="0">
                <a:solidFill>
                  <a:schemeClr val="tx1"/>
                </a:solidFill>
              </a:rPr>
              <a:t> o </a:t>
            </a:r>
            <a:r>
              <a:rPr lang="en-GB" altLang="es-ES" sz="1200" baseline="0" dirty="0" err="1" smtClean="0">
                <a:solidFill>
                  <a:schemeClr val="tx1"/>
                </a:solidFill>
              </a:rPr>
              <a:t>usuarios</a:t>
            </a:r>
            <a:r>
              <a:rPr lang="en-GB" altLang="es-ES" sz="1200" baseline="0" dirty="0" smtClean="0">
                <a:solidFill>
                  <a:schemeClr val="tx1"/>
                </a:solidFill>
              </a:rPr>
              <a:t> son </a:t>
            </a:r>
            <a:r>
              <a:rPr lang="en-GB" altLang="es-ES" sz="1200" baseline="0" dirty="0" err="1" smtClean="0">
                <a:solidFill>
                  <a:schemeClr val="tx1"/>
                </a:solidFill>
              </a:rPr>
              <a:t>los</a:t>
            </a:r>
            <a:r>
              <a:rPr lang="en-GB" altLang="es-ES" sz="1200" baseline="0" dirty="0" smtClean="0">
                <a:solidFill>
                  <a:schemeClr val="tx1"/>
                </a:solidFill>
              </a:rPr>
              <a:t> que </a:t>
            </a:r>
            <a:r>
              <a:rPr lang="en-GB" altLang="es-ES" sz="1200" baseline="0" dirty="0" err="1" smtClean="0">
                <a:solidFill>
                  <a:schemeClr val="tx1"/>
                </a:solidFill>
              </a:rPr>
              <a:t>tienen</a:t>
            </a:r>
            <a:r>
              <a:rPr lang="en-GB" altLang="es-ES" sz="1200" baseline="0" dirty="0" smtClean="0">
                <a:solidFill>
                  <a:schemeClr val="tx1"/>
                </a:solidFill>
              </a:rPr>
              <a:t> </a:t>
            </a:r>
            <a:r>
              <a:rPr lang="en-GB" altLang="es-ES" sz="1200" baseline="0" dirty="0" err="1" smtClean="0">
                <a:solidFill>
                  <a:schemeClr val="tx1"/>
                </a:solidFill>
              </a:rPr>
              <a:t>derechos</a:t>
            </a:r>
            <a:r>
              <a:rPr lang="en-GB" altLang="es-ES" sz="1200" baseline="0" dirty="0" smtClean="0">
                <a:solidFill>
                  <a:schemeClr val="tx1"/>
                </a:solidFill>
              </a:rPr>
              <a:t> de </a:t>
            </a:r>
            <a:r>
              <a:rPr lang="en-GB" altLang="es-ES" sz="1200" baseline="0" dirty="0" err="1" smtClean="0">
                <a:solidFill>
                  <a:schemeClr val="tx1"/>
                </a:solidFill>
              </a:rPr>
              <a:t>administración</a:t>
            </a:r>
            <a:endParaRPr lang="en-GB" altLang="es-ES" sz="1200" baseline="0" smtClean="0">
              <a:solidFill>
                <a:schemeClr val="tx1"/>
              </a:solidFill>
            </a:endParaRPr>
          </a:p>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56</a:t>
            </a:fld>
            <a:endParaRPr lang="en-GB" dirty="0"/>
          </a:p>
        </p:txBody>
      </p:sp>
    </p:spTree>
    <p:extLst>
      <p:ext uri="{BB962C8B-B14F-4D97-AF65-F5344CB8AC3E}">
        <p14:creationId xmlns:p14="http://schemas.microsoft.com/office/powerpoint/2010/main" val="9156821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57</a:t>
            </a:fld>
            <a:endParaRPr lang="en-GB" dirty="0"/>
          </a:p>
        </p:txBody>
      </p:sp>
    </p:spTree>
    <p:extLst>
      <p:ext uri="{BB962C8B-B14F-4D97-AF65-F5344CB8AC3E}">
        <p14:creationId xmlns:p14="http://schemas.microsoft.com/office/powerpoint/2010/main" val="360452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kern="1200" dirty="0" smtClean="0">
                <a:solidFill>
                  <a:schemeClr val="tx1"/>
                </a:solidFill>
                <a:effectLst/>
                <a:latin typeface="+mn-lt"/>
                <a:ea typeface="+mn-ea"/>
                <a:cs typeface="+mn-cs"/>
              </a:rPr>
              <a:t>Significado</a:t>
            </a:r>
            <a:r>
              <a:rPr lang="es-ES" sz="1200" b="0" i="0" kern="1200" baseline="0" dirty="0" smtClean="0">
                <a:solidFill>
                  <a:schemeClr val="tx1"/>
                </a:solidFill>
                <a:effectLst/>
                <a:latin typeface="+mn-lt"/>
                <a:ea typeface="+mn-ea"/>
                <a:cs typeface="+mn-cs"/>
              </a:rPr>
              <a:t> de cada “ALL”: </a:t>
            </a:r>
            <a:endParaRPr lang="es-ES" sz="1200" b="0" i="0" kern="1200" dirty="0" smtClean="0">
              <a:solidFill>
                <a:schemeClr val="tx1"/>
              </a:solidFill>
              <a:effectLst/>
              <a:latin typeface="+mn-lt"/>
              <a:ea typeface="+mn-ea"/>
              <a:cs typeface="+mn-cs"/>
            </a:endParaRPr>
          </a:p>
          <a:p>
            <a:r>
              <a:rPr lang="es-ES" sz="1200" b="0" i="0" kern="1200" dirty="0" smtClean="0">
                <a:solidFill>
                  <a:schemeClr val="tx1"/>
                </a:solidFill>
                <a:effectLst/>
                <a:latin typeface="+mn-lt"/>
                <a:ea typeface="+mn-ea"/>
                <a:cs typeface="+mn-cs"/>
              </a:rPr>
              <a:t>usuario </a:t>
            </a:r>
            <a:r>
              <a:rPr lang="es-ES" sz="1200" b="1" i="0" kern="1200" dirty="0" smtClean="0">
                <a:solidFill>
                  <a:schemeClr val="tx1"/>
                </a:solidFill>
                <a:effectLst/>
                <a:latin typeface="+mn-lt"/>
                <a:ea typeface="+mn-ea"/>
                <a:cs typeface="+mn-cs"/>
              </a:rPr>
              <a:t>ALL</a:t>
            </a:r>
            <a:r>
              <a:rPr lang="es-ES" sz="1200" b="0" i="0" kern="1200" dirty="0" smtClean="0">
                <a:solidFill>
                  <a:schemeClr val="tx1"/>
                </a:solidFill>
                <a:effectLst/>
                <a:latin typeface="+mn-lt"/>
                <a:ea typeface="+mn-ea"/>
                <a:cs typeface="+mn-cs"/>
              </a:rPr>
              <a:t>=(ALL:ALL) ALL: en este se indica que la regla se aplica a cualquier anfitrión (o </a:t>
            </a:r>
            <a:r>
              <a:rPr lang="es-ES" sz="1200" b="0" i="1" kern="1200" dirty="0" smtClean="0">
                <a:solidFill>
                  <a:schemeClr val="tx1"/>
                </a:solidFill>
                <a:effectLst/>
                <a:latin typeface="+mn-lt"/>
                <a:ea typeface="+mn-ea"/>
                <a:cs typeface="+mn-cs"/>
              </a:rPr>
              <a:t>host</a:t>
            </a:r>
            <a:r>
              <a:rPr lang="es-ES" sz="1200" b="0" i="0" kern="1200" dirty="0" smtClean="0">
                <a:solidFill>
                  <a:schemeClr val="tx1"/>
                </a:solidFill>
                <a:effectLst/>
                <a:latin typeface="+mn-lt"/>
                <a:ea typeface="+mn-ea"/>
                <a:cs typeface="+mn-cs"/>
              </a:rPr>
              <a:t>).</a:t>
            </a:r>
          </a:p>
          <a:p>
            <a:r>
              <a:rPr lang="es-ES" sz="1200" b="0" i="0" kern="1200" dirty="0" smtClean="0">
                <a:solidFill>
                  <a:schemeClr val="tx1"/>
                </a:solidFill>
                <a:effectLst/>
                <a:latin typeface="+mn-lt"/>
                <a:ea typeface="+mn-ea"/>
                <a:cs typeface="+mn-cs"/>
              </a:rPr>
              <a:t>usuario ALL=(</a:t>
            </a:r>
            <a:r>
              <a:rPr lang="es-ES" sz="1200" b="1" i="0" kern="1200" dirty="0" smtClean="0">
                <a:solidFill>
                  <a:schemeClr val="tx1"/>
                </a:solidFill>
                <a:effectLst/>
                <a:latin typeface="+mn-lt"/>
                <a:ea typeface="+mn-ea"/>
                <a:cs typeface="+mn-cs"/>
              </a:rPr>
              <a:t>ALL</a:t>
            </a:r>
            <a:r>
              <a:rPr lang="es-ES" sz="1200" b="0" i="0" kern="1200" dirty="0" smtClean="0">
                <a:solidFill>
                  <a:schemeClr val="tx1"/>
                </a:solidFill>
                <a:effectLst/>
                <a:latin typeface="+mn-lt"/>
                <a:ea typeface="+mn-ea"/>
                <a:cs typeface="+mn-cs"/>
              </a:rPr>
              <a:t>:ALL) ALL: "</a:t>
            </a:r>
            <a:r>
              <a:rPr lang="es-ES" sz="1200" b="0" i="0" kern="1200" dirty="0" err="1" smtClean="0">
                <a:solidFill>
                  <a:schemeClr val="tx1"/>
                </a:solidFill>
                <a:effectLst/>
                <a:latin typeface="+mn-lt"/>
                <a:ea typeface="+mn-ea"/>
                <a:cs typeface="+mn-cs"/>
              </a:rPr>
              <a:t>user</a:t>
            </a:r>
            <a:r>
              <a:rPr lang="es-ES" sz="1200" b="0" i="0" kern="1200" dirty="0" smtClean="0">
                <a:solidFill>
                  <a:schemeClr val="tx1"/>
                </a:solidFill>
                <a:effectLst/>
                <a:latin typeface="+mn-lt"/>
                <a:ea typeface="+mn-ea"/>
                <a:cs typeface="+mn-cs"/>
              </a:rPr>
              <a:t>" podrá usar comandos de cualquier usuario.</a:t>
            </a:r>
          </a:p>
          <a:p>
            <a:r>
              <a:rPr lang="es-ES" sz="1200" b="0" i="0" kern="1200" dirty="0" smtClean="0">
                <a:solidFill>
                  <a:schemeClr val="tx1"/>
                </a:solidFill>
                <a:effectLst/>
                <a:latin typeface="+mn-lt"/>
                <a:ea typeface="+mn-ea"/>
                <a:cs typeface="+mn-cs"/>
              </a:rPr>
              <a:t>usuario ALL=(ALL:</a:t>
            </a:r>
            <a:r>
              <a:rPr lang="es-ES" sz="1200" b="1" i="0" kern="1200" dirty="0" smtClean="0">
                <a:solidFill>
                  <a:schemeClr val="tx1"/>
                </a:solidFill>
                <a:effectLst/>
                <a:latin typeface="+mn-lt"/>
                <a:ea typeface="+mn-ea"/>
                <a:cs typeface="+mn-cs"/>
              </a:rPr>
              <a:t>ALL</a:t>
            </a:r>
            <a:r>
              <a:rPr lang="es-ES" sz="1200" b="0" i="0" kern="1200" dirty="0" smtClean="0">
                <a:solidFill>
                  <a:schemeClr val="tx1"/>
                </a:solidFill>
                <a:effectLst/>
                <a:latin typeface="+mn-lt"/>
                <a:ea typeface="+mn-ea"/>
                <a:cs typeface="+mn-cs"/>
              </a:rPr>
              <a:t>) ALL: si el anterior "ALL" permitía usar comandos de usuarios, éste lo hará de grupos.</a:t>
            </a:r>
          </a:p>
          <a:p>
            <a:r>
              <a:rPr lang="es-ES" sz="1200" b="0" i="0" kern="1200" dirty="0" smtClean="0">
                <a:solidFill>
                  <a:schemeClr val="tx1"/>
                </a:solidFill>
                <a:effectLst/>
                <a:latin typeface="+mn-lt"/>
                <a:ea typeface="+mn-ea"/>
                <a:cs typeface="+mn-cs"/>
              </a:rPr>
              <a:t>usuario ALL=(ALL:ALL) </a:t>
            </a:r>
            <a:r>
              <a:rPr lang="es-ES" sz="1200" b="1" i="0" kern="1200" dirty="0" smtClean="0">
                <a:solidFill>
                  <a:schemeClr val="tx1"/>
                </a:solidFill>
                <a:effectLst/>
                <a:latin typeface="+mn-lt"/>
                <a:ea typeface="+mn-ea"/>
                <a:cs typeface="+mn-cs"/>
              </a:rPr>
              <a:t>ALL</a:t>
            </a:r>
            <a:r>
              <a:rPr lang="es-ES" sz="1200" b="0" i="0" kern="1200" dirty="0" smtClean="0">
                <a:solidFill>
                  <a:schemeClr val="tx1"/>
                </a:solidFill>
                <a:effectLst/>
                <a:latin typeface="+mn-lt"/>
                <a:ea typeface="+mn-ea"/>
                <a:cs typeface="+mn-cs"/>
              </a:rPr>
              <a:t>: las reglas se aplican a todos los comandos.</a:t>
            </a:r>
          </a:p>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58</a:t>
            </a:fld>
            <a:endParaRPr lang="en-GB" dirty="0"/>
          </a:p>
        </p:txBody>
      </p:sp>
    </p:spTree>
    <p:extLst>
      <p:ext uri="{BB962C8B-B14F-4D97-AF65-F5344CB8AC3E}">
        <p14:creationId xmlns:p14="http://schemas.microsoft.com/office/powerpoint/2010/main" val="1193249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59</a:t>
            </a:fld>
            <a:endParaRPr lang="en-GB" dirty="0"/>
          </a:p>
        </p:txBody>
      </p:sp>
    </p:spTree>
    <p:extLst>
      <p:ext uri="{BB962C8B-B14F-4D97-AF65-F5344CB8AC3E}">
        <p14:creationId xmlns:p14="http://schemas.microsoft.com/office/powerpoint/2010/main" val="247817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r>
              <a:rPr lang="en-GB" altLang="es-ES" sz="1200" baseline="0" dirty="0" err="1" smtClean="0">
                <a:solidFill>
                  <a:schemeClr val="tx1"/>
                </a:solidFill>
              </a:rPr>
              <a:t>Aclaración</a:t>
            </a:r>
            <a:r>
              <a:rPr lang="en-GB" altLang="es-ES" sz="1200" baseline="0" dirty="0" smtClean="0">
                <a:solidFill>
                  <a:schemeClr val="tx1"/>
                </a:solidFill>
              </a:rPr>
              <a:t>: el commando no </a:t>
            </a:r>
            <a:r>
              <a:rPr lang="en-GB" altLang="es-ES" sz="1200" baseline="0" dirty="0" err="1" smtClean="0">
                <a:solidFill>
                  <a:schemeClr val="tx1"/>
                </a:solidFill>
              </a:rPr>
              <a:t>recibe</a:t>
            </a:r>
            <a:r>
              <a:rPr lang="en-GB" altLang="es-ES" sz="1200" baseline="0" dirty="0" smtClean="0">
                <a:solidFill>
                  <a:schemeClr val="tx1"/>
                </a:solidFill>
              </a:rPr>
              <a:t> </a:t>
            </a:r>
            <a:r>
              <a:rPr lang="en-GB" altLang="es-ES" sz="1200" baseline="0" dirty="0" err="1" smtClean="0">
                <a:solidFill>
                  <a:schemeClr val="tx1"/>
                </a:solidFill>
              </a:rPr>
              <a:t>los</a:t>
            </a:r>
            <a:r>
              <a:rPr lang="en-GB" altLang="es-ES" sz="1200" baseline="0" dirty="0" smtClean="0">
                <a:solidFill>
                  <a:schemeClr val="tx1"/>
                </a:solidFill>
              </a:rPr>
              <a:t> </a:t>
            </a:r>
            <a:r>
              <a:rPr lang="en-GB" altLang="es-ES" sz="1200" baseline="0" dirty="0" err="1" smtClean="0">
                <a:solidFill>
                  <a:schemeClr val="tx1"/>
                </a:solidFill>
              </a:rPr>
              <a:t>comodines</a:t>
            </a:r>
            <a:r>
              <a:rPr lang="en-GB" altLang="es-ES" sz="1200" baseline="0" dirty="0" smtClean="0">
                <a:solidFill>
                  <a:schemeClr val="tx1"/>
                </a:solidFill>
              </a:rPr>
              <a:t>. </a:t>
            </a:r>
            <a:r>
              <a:rPr lang="en-GB" altLang="es-ES" sz="1200" baseline="0" dirty="0" err="1" smtClean="0">
                <a:solidFill>
                  <a:schemeClr val="tx1"/>
                </a:solidFill>
              </a:rPr>
              <a:t>Recibe</a:t>
            </a:r>
            <a:r>
              <a:rPr lang="en-GB" altLang="es-ES" sz="1200" baseline="0" dirty="0" smtClean="0">
                <a:solidFill>
                  <a:schemeClr val="tx1"/>
                </a:solidFill>
              </a:rPr>
              <a:t> </a:t>
            </a:r>
            <a:r>
              <a:rPr lang="en-GB" altLang="es-ES" sz="1200" baseline="0" dirty="0" err="1" smtClean="0">
                <a:solidFill>
                  <a:schemeClr val="tx1"/>
                </a:solidFill>
              </a:rPr>
              <a:t>ya</a:t>
            </a:r>
            <a:r>
              <a:rPr lang="en-GB" altLang="es-ES" sz="1200" baseline="0" dirty="0" smtClean="0">
                <a:solidFill>
                  <a:schemeClr val="tx1"/>
                </a:solidFill>
              </a:rPr>
              <a:t> </a:t>
            </a:r>
            <a:r>
              <a:rPr lang="en-GB" altLang="es-ES" sz="1200" baseline="0" dirty="0" err="1" smtClean="0">
                <a:solidFill>
                  <a:schemeClr val="tx1"/>
                </a:solidFill>
              </a:rPr>
              <a:t>los</a:t>
            </a:r>
            <a:r>
              <a:rPr lang="en-GB" altLang="es-ES" sz="1200" baseline="0" dirty="0" smtClean="0">
                <a:solidFill>
                  <a:schemeClr val="tx1"/>
                </a:solidFill>
              </a:rPr>
              <a:t> </a:t>
            </a:r>
            <a:r>
              <a:rPr lang="en-GB" altLang="es-ES" sz="1200" baseline="0" dirty="0" err="1" smtClean="0">
                <a:solidFill>
                  <a:schemeClr val="tx1"/>
                </a:solidFill>
              </a:rPr>
              <a:t>nombres</a:t>
            </a:r>
            <a:r>
              <a:rPr lang="en-GB" altLang="es-ES" sz="1200" baseline="0" dirty="0" smtClean="0">
                <a:solidFill>
                  <a:schemeClr val="tx1"/>
                </a:solidFill>
              </a:rPr>
              <a:t> de </a:t>
            </a:r>
            <a:r>
              <a:rPr lang="en-GB" altLang="es-ES" sz="1200" baseline="0" dirty="0" err="1" smtClean="0">
                <a:solidFill>
                  <a:schemeClr val="tx1"/>
                </a:solidFill>
              </a:rPr>
              <a:t>los</a:t>
            </a:r>
            <a:r>
              <a:rPr lang="en-GB" altLang="es-ES" sz="1200" baseline="0" dirty="0" smtClean="0">
                <a:solidFill>
                  <a:schemeClr val="tx1"/>
                </a:solidFill>
              </a:rPr>
              <a:t> </a:t>
            </a:r>
            <a:r>
              <a:rPr lang="en-GB" altLang="es-ES" sz="1200" baseline="0" dirty="0" err="1" smtClean="0">
                <a:solidFill>
                  <a:schemeClr val="tx1"/>
                </a:solidFill>
              </a:rPr>
              <a:t>archivos</a:t>
            </a:r>
            <a:r>
              <a:rPr lang="en-GB" altLang="es-ES" sz="1200" baseline="0" dirty="0" smtClean="0">
                <a:solidFill>
                  <a:schemeClr val="tx1"/>
                </a:solidFill>
              </a:rPr>
              <a:t> que </a:t>
            </a:r>
            <a:r>
              <a:rPr lang="en-GB" altLang="es-ES" sz="1200" baseline="0" dirty="0" err="1" smtClean="0">
                <a:solidFill>
                  <a:schemeClr val="tx1"/>
                </a:solidFill>
              </a:rPr>
              <a:t>cumplen</a:t>
            </a:r>
            <a:r>
              <a:rPr lang="en-GB" altLang="es-ES" sz="1200" baseline="0" dirty="0" smtClean="0">
                <a:solidFill>
                  <a:schemeClr val="tx1"/>
                </a:solidFill>
              </a:rPr>
              <a:t> con el </a:t>
            </a:r>
            <a:r>
              <a:rPr lang="en-GB" altLang="es-ES" sz="1200" baseline="0" dirty="0" err="1" smtClean="0">
                <a:solidFill>
                  <a:schemeClr val="tx1"/>
                </a:solidFill>
              </a:rPr>
              <a:t>patrón</a:t>
            </a: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a:t>
            </a:fld>
            <a:endParaRPr lang="en-GB" dirty="0"/>
          </a:p>
        </p:txBody>
      </p:sp>
    </p:spTree>
    <p:extLst>
      <p:ext uri="{BB962C8B-B14F-4D97-AF65-F5344CB8AC3E}">
        <p14:creationId xmlns:p14="http://schemas.microsoft.com/office/powerpoint/2010/main" val="40672606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60</a:t>
            </a:fld>
            <a:endParaRPr lang="en-GB" dirty="0"/>
          </a:p>
        </p:txBody>
      </p:sp>
    </p:spTree>
    <p:extLst>
      <p:ext uri="{BB962C8B-B14F-4D97-AF65-F5344CB8AC3E}">
        <p14:creationId xmlns:p14="http://schemas.microsoft.com/office/powerpoint/2010/main" val="579759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61</a:t>
            </a:fld>
            <a:endParaRPr lang="en-GB" dirty="0"/>
          </a:p>
        </p:txBody>
      </p:sp>
    </p:spTree>
    <p:extLst>
      <p:ext uri="{BB962C8B-B14F-4D97-AF65-F5344CB8AC3E}">
        <p14:creationId xmlns:p14="http://schemas.microsoft.com/office/powerpoint/2010/main" val="3036090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lvl="0" indent="-171450" algn="just" eaLnBrk="1" hangingPunct="1">
              <a:buFont typeface="Arial" panose="020B0604020202020204" pitchFamily="34" charset="0"/>
              <a:buChar char="•"/>
            </a:pPr>
            <a:r>
              <a:rPr lang="en-GB" altLang="es-ES" sz="1200" baseline="0" smtClean="0">
                <a:solidFill>
                  <a:schemeClr val="tx1"/>
                </a:solidFill>
              </a:rPr>
              <a:t>Confirmamos </a:t>
            </a:r>
            <a:r>
              <a:rPr lang="en-GB" altLang="es-ES" sz="1200" baseline="0" dirty="0" err="1" smtClean="0">
                <a:solidFill>
                  <a:schemeClr val="tx1"/>
                </a:solidFill>
              </a:rPr>
              <a:t>en</a:t>
            </a:r>
            <a:r>
              <a:rPr lang="en-GB" altLang="es-ES" sz="1200" baseline="0" dirty="0" smtClean="0">
                <a:solidFill>
                  <a:schemeClr val="tx1"/>
                </a:solidFill>
              </a:rPr>
              <a:t> la </a:t>
            </a:r>
            <a:r>
              <a:rPr lang="en-GB" altLang="es-ES" sz="1200" baseline="0" dirty="0" err="1" smtClean="0">
                <a:solidFill>
                  <a:schemeClr val="tx1"/>
                </a:solidFill>
              </a:rPr>
              <a:t>primera</a:t>
            </a:r>
            <a:r>
              <a:rPr lang="en-GB" altLang="es-ES" sz="1200" baseline="0" dirty="0" smtClean="0">
                <a:solidFill>
                  <a:schemeClr val="tx1"/>
                </a:solidFill>
              </a:rPr>
              <a:t> </a:t>
            </a:r>
            <a:r>
              <a:rPr lang="en-GB" altLang="es-ES" sz="1200" baseline="0" dirty="0" err="1" smtClean="0">
                <a:solidFill>
                  <a:schemeClr val="tx1"/>
                </a:solidFill>
              </a:rPr>
              <a:t>conexion</a:t>
            </a:r>
            <a:r>
              <a:rPr lang="en-GB" altLang="es-ES" sz="1200" baseline="0" dirty="0" smtClean="0">
                <a:solidFill>
                  <a:schemeClr val="tx1"/>
                </a:solidFill>
              </a:rPr>
              <a:t> el fingerprint del </a:t>
            </a:r>
            <a:r>
              <a:rPr lang="en-GB" altLang="es-ES" sz="1200" baseline="0" smtClean="0">
                <a:solidFill>
                  <a:schemeClr val="tx1"/>
                </a:solidFill>
              </a:rPr>
              <a:t>Sistema remote</a:t>
            </a:r>
          </a:p>
          <a:p>
            <a:pPr marL="171450" lvl="0" indent="-171450" algn="just" eaLnBrk="1" hangingPunct="1">
              <a:buFont typeface="Arial" panose="020B0604020202020204" pitchFamily="34" charset="0"/>
              <a:buChar char="•"/>
            </a:pPr>
            <a:r>
              <a:rPr lang="en-GB" altLang="es-ES" sz="1200" baseline="0" smtClean="0">
                <a:solidFill>
                  <a:schemeClr val="tx1"/>
                </a:solidFill>
              </a:rPr>
              <a:t>Dicha </a:t>
            </a:r>
            <a:r>
              <a:rPr lang="en-GB" altLang="es-ES" sz="1200" baseline="0" dirty="0" smtClean="0">
                <a:solidFill>
                  <a:schemeClr val="tx1"/>
                </a:solidFill>
              </a:rPr>
              <a:t>fingerprint </a:t>
            </a:r>
            <a:r>
              <a:rPr lang="en-GB" altLang="es-ES" sz="1200" baseline="0" dirty="0" err="1" smtClean="0">
                <a:solidFill>
                  <a:schemeClr val="tx1"/>
                </a:solidFill>
              </a:rPr>
              <a:t>sirve</a:t>
            </a:r>
            <a:r>
              <a:rPr lang="en-GB" altLang="es-ES" sz="1200" baseline="0" dirty="0" smtClean="0">
                <a:solidFill>
                  <a:schemeClr val="tx1"/>
                </a:solidFill>
              </a:rPr>
              <a:t> para </a:t>
            </a:r>
            <a:r>
              <a:rPr lang="en-GB" altLang="es-ES" sz="1200" baseline="0" dirty="0" err="1" smtClean="0">
                <a:solidFill>
                  <a:schemeClr val="tx1"/>
                </a:solidFill>
              </a:rPr>
              <a:t>evitar</a:t>
            </a:r>
            <a:r>
              <a:rPr lang="en-GB" altLang="es-ES" sz="1200" baseline="0" dirty="0" smtClean="0">
                <a:solidFill>
                  <a:schemeClr val="tx1"/>
                </a:solidFill>
              </a:rPr>
              <a:t> que el Sistema </a:t>
            </a:r>
            <a:r>
              <a:rPr lang="en-GB" altLang="es-ES" sz="1200" baseline="0" dirty="0" err="1" smtClean="0">
                <a:solidFill>
                  <a:schemeClr val="tx1"/>
                </a:solidFill>
              </a:rPr>
              <a:t>remoto</a:t>
            </a:r>
            <a:r>
              <a:rPr lang="en-GB" altLang="es-ES" sz="1200" baseline="0" dirty="0" smtClean="0">
                <a:solidFill>
                  <a:schemeClr val="tx1"/>
                </a:solidFill>
              </a:rPr>
              <a:t> </a:t>
            </a:r>
            <a:r>
              <a:rPr lang="en-GB" altLang="es-ES" sz="1200" baseline="0" dirty="0" err="1" smtClean="0">
                <a:solidFill>
                  <a:schemeClr val="tx1"/>
                </a:solidFill>
              </a:rPr>
              <a:t>pueda</a:t>
            </a:r>
            <a:r>
              <a:rPr lang="en-GB" altLang="es-ES" sz="1200" baseline="0" dirty="0" smtClean="0">
                <a:solidFill>
                  <a:schemeClr val="tx1"/>
                </a:solidFill>
              </a:rPr>
              <a:t> </a:t>
            </a:r>
            <a:r>
              <a:rPr lang="en-GB" altLang="es-ES" sz="1200" baseline="0" dirty="0" err="1" smtClean="0">
                <a:solidFill>
                  <a:schemeClr val="tx1"/>
                </a:solidFill>
              </a:rPr>
              <a:t>ser</a:t>
            </a:r>
            <a:r>
              <a:rPr lang="en-GB" altLang="es-ES" sz="1200" baseline="0" dirty="0" smtClean="0">
                <a:solidFill>
                  <a:schemeClr val="tx1"/>
                </a:solidFill>
              </a:rPr>
              <a:t> </a:t>
            </a:r>
            <a:r>
              <a:rPr lang="en-GB" altLang="es-ES" sz="1200" baseline="0" dirty="0" err="1" smtClean="0">
                <a:solidFill>
                  <a:schemeClr val="tx1"/>
                </a:solidFill>
              </a:rPr>
              <a:t>suplantado</a:t>
            </a:r>
            <a:r>
              <a:rPr lang="en-GB" altLang="es-ES" sz="1200" baseline="0" dirty="0" smtClean="0">
                <a:solidFill>
                  <a:schemeClr val="tx1"/>
                </a:solidFill>
              </a:rPr>
              <a:t> </a:t>
            </a:r>
            <a:r>
              <a:rPr lang="en-GB" altLang="es-ES" sz="1200" baseline="0" dirty="0" err="1" smtClean="0">
                <a:solidFill>
                  <a:schemeClr val="tx1"/>
                </a:solidFill>
              </a:rPr>
              <a:t>fraudulentamente</a:t>
            </a:r>
            <a:r>
              <a:rPr lang="en-GB" altLang="es-ES" sz="1200" baseline="0" dirty="0" smtClean="0">
                <a:solidFill>
                  <a:schemeClr val="tx1"/>
                </a:solidFill>
              </a:rPr>
              <a:t> </a:t>
            </a:r>
            <a:r>
              <a:rPr lang="en-GB" altLang="es-ES" sz="1200" baseline="0" err="1" smtClean="0">
                <a:solidFill>
                  <a:schemeClr val="tx1"/>
                </a:solidFill>
              </a:rPr>
              <a:t>por</a:t>
            </a:r>
            <a:r>
              <a:rPr lang="en-GB" altLang="es-ES" sz="1200" baseline="0" smtClean="0">
                <a:solidFill>
                  <a:schemeClr val="tx1"/>
                </a:solidFill>
              </a:rPr>
              <a:t> otro Sistema </a:t>
            </a:r>
          </a:p>
          <a:p>
            <a:pPr marL="171450" lvl="0" indent="-171450" algn="just" eaLnBrk="1" hangingPunct="1">
              <a:buFont typeface="Arial" panose="020B0604020202020204" pitchFamily="34" charset="0"/>
              <a:buChar char="•"/>
            </a:pPr>
            <a:r>
              <a:rPr lang="en-GB" altLang="es-ES" sz="1200" baseline="0" smtClean="0">
                <a:solidFill>
                  <a:schemeClr val="tx1"/>
                </a:solidFill>
              </a:rPr>
              <a:t>La fingerprint se </a:t>
            </a:r>
            <a:r>
              <a:rPr lang="en-GB" altLang="es-ES" sz="1200" baseline="0" dirty="0" err="1" smtClean="0">
                <a:solidFill>
                  <a:schemeClr val="tx1"/>
                </a:solidFill>
              </a:rPr>
              <a:t>almacena</a:t>
            </a:r>
            <a:r>
              <a:rPr lang="en-GB" altLang="es-ES" sz="1200" baseline="0" dirty="0" smtClean="0">
                <a:solidFill>
                  <a:schemeClr val="tx1"/>
                </a:solidFill>
              </a:rPr>
              <a:t> para </a:t>
            </a:r>
            <a:r>
              <a:rPr lang="en-GB" altLang="es-ES" sz="1200" baseline="0" dirty="0" err="1" smtClean="0">
                <a:solidFill>
                  <a:schemeClr val="tx1"/>
                </a:solidFill>
              </a:rPr>
              <a:t>futuro</a:t>
            </a:r>
            <a:r>
              <a:rPr lang="en-GB" altLang="es-ES" sz="1200" baseline="0" dirty="0" smtClean="0">
                <a:solidFill>
                  <a:schemeClr val="tx1"/>
                </a:solidFill>
              </a:rPr>
              <a:t> </a:t>
            </a:r>
            <a:r>
              <a:rPr lang="en-GB" altLang="es-ES" sz="1200" baseline="0" dirty="0" err="1" smtClean="0">
                <a:solidFill>
                  <a:schemeClr val="tx1"/>
                </a:solidFill>
              </a:rPr>
              <a:t>uso</a:t>
            </a:r>
            <a:r>
              <a:rPr lang="en-GB" altLang="es-ES" sz="1200" baseline="0" dirty="0" smtClean="0">
                <a:solidFill>
                  <a:schemeClr val="tx1"/>
                </a:solidFill>
              </a:rPr>
              <a:t> </a:t>
            </a:r>
            <a:r>
              <a:rPr lang="en-GB" altLang="es-ES" sz="1200" baseline="0" dirty="0" err="1" smtClean="0">
                <a:solidFill>
                  <a:schemeClr val="tx1"/>
                </a:solidFill>
              </a:rPr>
              <a:t>en</a:t>
            </a:r>
            <a:r>
              <a:rPr lang="en-GB" altLang="es-ES" sz="1200" baseline="0" dirty="0" smtClean="0">
                <a:solidFill>
                  <a:schemeClr val="tx1"/>
                </a:solidFill>
              </a:rPr>
              <a:t> el </a:t>
            </a:r>
            <a:r>
              <a:rPr lang="en-GB" altLang="es-ES" sz="1200" baseline="0" dirty="0" err="1" smtClean="0">
                <a:solidFill>
                  <a:schemeClr val="tx1"/>
                </a:solidFill>
              </a:rPr>
              <a:t>cliente</a:t>
            </a:r>
            <a:r>
              <a:rPr lang="en-GB" altLang="es-ES" sz="1200" baseline="0" dirty="0" smtClean="0">
                <a:solidFill>
                  <a:schemeClr val="tx1"/>
                </a:solidFill>
              </a:rPr>
              <a:t> </a:t>
            </a:r>
            <a:r>
              <a:rPr lang="en-GB" altLang="es-ES" sz="1200" baseline="0" dirty="0" err="1" smtClean="0">
                <a:solidFill>
                  <a:schemeClr val="tx1"/>
                </a:solidFill>
              </a:rPr>
              <a:t>en</a:t>
            </a:r>
            <a:r>
              <a:rPr lang="en-GB" altLang="es-ES" sz="1200" baseline="0" dirty="0" smtClean="0">
                <a:solidFill>
                  <a:schemeClr val="tx1"/>
                </a:solidFill>
              </a:rPr>
              <a:t> el </a:t>
            </a:r>
            <a:r>
              <a:rPr lang="en-GB" altLang="es-ES" sz="1200" baseline="0" dirty="0" err="1" smtClean="0">
                <a:solidFill>
                  <a:schemeClr val="tx1"/>
                </a:solidFill>
              </a:rPr>
              <a:t>archivo</a:t>
            </a:r>
            <a:r>
              <a:rPr lang="en-GB" altLang="es-ES" sz="1200" baseline="0" dirty="0" smtClean="0">
                <a:solidFill>
                  <a:schemeClr val="tx1"/>
                </a:solidFill>
              </a:rPr>
              <a:t> $HOME</a:t>
            </a:r>
            <a:r>
              <a:rPr lang="en-GB" altLang="es-ES" sz="1200" baseline="0" smtClean="0">
                <a:solidFill>
                  <a:schemeClr val="tx1"/>
                </a:solidFill>
              </a:rPr>
              <a:t>/.ssh/known_hosts</a:t>
            </a:r>
          </a:p>
          <a:p>
            <a:pPr marL="171450" lvl="0" indent="-171450" algn="just" eaLnBrk="1" hangingPunct="1">
              <a:buFont typeface="Arial" panose="020B0604020202020204" pitchFamily="34" charset="0"/>
              <a:buChar char="•"/>
            </a:pPr>
            <a:r>
              <a:rPr lang="en-GB" altLang="es-ES" sz="1200" baseline="0" smtClean="0">
                <a:solidFill>
                  <a:schemeClr val="tx1"/>
                </a:solidFill>
              </a:rPr>
              <a:t>Para ver en el cliente la lista de identidades que se han creado: ssh-add -l</a:t>
            </a:r>
          </a:p>
          <a:p>
            <a:pPr marL="171450" lvl="0" indent="-171450" algn="just" eaLnBrk="1" hangingPunct="1">
              <a:buFont typeface="Arial" panose="020B0604020202020204" pitchFamily="34" charset="0"/>
              <a:buChar char="•"/>
            </a:pPr>
            <a:endParaRPr lang="en-GB" altLang="es-ES" sz="1200" baseline="0" smtClean="0">
              <a:solidFill>
                <a:schemeClr val="tx1"/>
              </a:solidFill>
            </a:endParaRPr>
          </a:p>
          <a:p>
            <a:pPr marL="171450" lvl="0" indent="-171450" algn="just" eaLnBrk="1" hangingPunct="1">
              <a:buFont typeface="Arial" panose="020B0604020202020204" pitchFamily="34" charset="0"/>
              <a:buChar char="•"/>
            </a:pPr>
            <a:r>
              <a:rPr lang="en-GB" altLang="es-ES" sz="1200" baseline="0" smtClean="0">
                <a:solidFill>
                  <a:schemeClr val="tx1"/>
                </a:solidFill>
              </a:rPr>
              <a:t>Forma manual de instalar la clave en Sistema remoto:</a:t>
            </a:r>
            <a:endParaRPr lang="es-ES" altLang="es-ES" sz="1600" smtClean="0">
              <a:solidFill>
                <a:schemeClr val="accent2">
                  <a:lumMod val="75000"/>
                </a:schemeClr>
              </a:solidFill>
            </a:endParaRPr>
          </a:p>
          <a:p>
            <a:pPr marL="800100" lvl="1" indent="-342900">
              <a:buFont typeface="Arial" panose="020B0604020202020204" pitchFamily="34" charset="0"/>
              <a:buChar char="•"/>
            </a:pPr>
            <a:r>
              <a:rPr lang="es-ES" altLang="es-ES" sz="2000" smtClean="0">
                <a:solidFill>
                  <a:schemeClr val="accent2">
                    <a:lumMod val="75000"/>
                  </a:schemeClr>
                </a:solidFill>
              </a:rPr>
              <a:t>En </a:t>
            </a:r>
            <a:r>
              <a:rPr lang="es-ES" altLang="es-ES" sz="2000" b="1" smtClean="0">
                <a:solidFill>
                  <a:schemeClr val="accent2">
                    <a:lumMod val="75000"/>
                  </a:schemeClr>
                </a:solidFill>
              </a:rPr>
              <a:t>sistema remoto</a:t>
            </a:r>
            <a:r>
              <a:rPr lang="es-ES" altLang="es-ES" sz="2000" smtClean="0">
                <a:solidFill>
                  <a:schemeClr val="accent2">
                    <a:lumMod val="75000"/>
                  </a:schemeClr>
                </a:solidFill>
              </a:rPr>
              <a:t>, directorio HOME de usuario:</a:t>
            </a:r>
          </a:p>
          <a:p>
            <a:pPr marL="800100" lvl="1" indent="-342900">
              <a:buFont typeface="Arial" panose="020B0604020202020204" pitchFamily="34" charset="0"/>
              <a:buChar char="•"/>
            </a:pPr>
            <a:r>
              <a:rPr lang="es-ES" altLang="es-ES" sz="2000" b="1" smtClean="0">
                <a:solidFill>
                  <a:schemeClr val="accent2">
                    <a:lumMod val="75000"/>
                  </a:schemeClr>
                </a:solidFill>
              </a:rPr>
              <a:t>cd .ssh </a:t>
            </a:r>
            <a:r>
              <a:rPr lang="es-ES" altLang="es-ES" sz="2000" smtClean="0">
                <a:solidFill>
                  <a:schemeClr val="accent2">
                    <a:lumMod val="75000"/>
                  </a:schemeClr>
                </a:solidFill>
              </a:rPr>
              <a:t> (crear directorio previamente si no existiese)</a:t>
            </a:r>
          </a:p>
          <a:p>
            <a:pPr marL="800100" lvl="1" indent="-342900">
              <a:buFont typeface="Arial" panose="020B0604020202020204" pitchFamily="34" charset="0"/>
              <a:buChar char="•"/>
            </a:pPr>
            <a:r>
              <a:rPr lang="es-ES" altLang="es-ES" sz="2000" b="1" smtClean="0">
                <a:solidFill>
                  <a:schemeClr val="accent2">
                    <a:lumMod val="75000"/>
                  </a:schemeClr>
                </a:solidFill>
              </a:rPr>
              <a:t>vim authorized_keys2</a:t>
            </a:r>
            <a:r>
              <a:rPr lang="es-ES" altLang="es-ES" sz="2000" smtClean="0">
                <a:solidFill>
                  <a:schemeClr val="accent2">
                    <a:lumMod val="75000"/>
                  </a:schemeClr>
                </a:solidFill>
              </a:rPr>
              <a:t>: copiar y pegar contenido de </a:t>
            </a:r>
            <a:r>
              <a:rPr lang="es-ES" altLang="es-ES" sz="2000" b="1" smtClean="0">
                <a:solidFill>
                  <a:schemeClr val="accent2">
                    <a:lumMod val="75000"/>
                  </a:schemeClr>
                </a:solidFill>
              </a:rPr>
              <a:t>id_rsa.pub</a:t>
            </a:r>
            <a:r>
              <a:rPr lang="es-ES_tradnl" altLang="es-ES" sz="1600" b="0" baseline="0" smtClean="0">
                <a:solidFill>
                  <a:srgbClr val="993300"/>
                </a:solidFill>
              </a:rPr>
              <a:t> (</a:t>
            </a:r>
            <a:r>
              <a:rPr lang="en-GB" altLang="es-ES" sz="1200" baseline="0" smtClean="0">
                <a:solidFill>
                  <a:schemeClr val="tx1"/>
                </a:solidFill>
              </a:rPr>
              <a:t>Si </a:t>
            </a:r>
            <a:r>
              <a:rPr lang="en-GB" altLang="es-ES" sz="1200" baseline="0" dirty="0" smtClean="0">
                <a:solidFill>
                  <a:schemeClr val="tx1"/>
                </a:solidFill>
              </a:rPr>
              <a:t>el </a:t>
            </a:r>
            <a:r>
              <a:rPr lang="en-GB" altLang="es-ES" sz="1200" baseline="0" dirty="0" err="1" smtClean="0">
                <a:solidFill>
                  <a:schemeClr val="tx1"/>
                </a:solidFill>
              </a:rPr>
              <a:t>archivo</a:t>
            </a:r>
            <a:r>
              <a:rPr lang="en-GB" altLang="es-ES" sz="1200" baseline="0" dirty="0" smtClean="0">
                <a:solidFill>
                  <a:schemeClr val="tx1"/>
                </a:solidFill>
              </a:rPr>
              <a:t> authorized_keys2 </a:t>
            </a:r>
            <a:r>
              <a:rPr lang="en-GB" altLang="es-ES" sz="1200" baseline="0" dirty="0" err="1" smtClean="0">
                <a:solidFill>
                  <a:schemeClr val="tx1"/>
                </a:solidFill>
              </a:rPr>
              <a:t>ya</a:t>
            </a:r>
            <a:r>
              <a:rPr lang="en-GB" altLang="es-ES" sz="1200" baseline="0" dirty="0" smtClean="0">
                <a:solidFill>
                  <a:schemeClr val="tx1"/>
                </a:solidFill>
              </a:rPr>
              <a:t> </a:t>
            </a:r>
            <a:r>
              <a:rPr lang="en-GB" altLang="es-ES" sz="1200" baseline="0" dirty="0" err="1" smtClean="0">
                <a:solidFill>
                  <a:schemeClr val="tx1"/>
                </a:solidFill>
              </a:rPr>
              <a:t>tiene</a:t>
            </a:r>
            <a:r>
              <a:rPr lang="en-GB" altLang="es-ES" sz="1200" baseline="0" dirty="0" smtClean="0">
                <a:solidFill>
                  <a:schemeClr val="tx1"/>
                </a:solidFill>
              </a:rPr>
              <a:t> </a:t>
            </a:r>
            <a:r>
              <a:rPr lang="en-GB" altLang="es-ES" sz="1200" baseline="0" dirty="0" err="1" smtClean="0">
                <a:solidFill>
                  <a:schemeClr val="tx1"/>
                </a:solidFill>
              </a:rPr>
              <a:t>contenido</a:t>
            </a:r>
            <a:r>
              <a:rPr lang="en-GB" altLang="es-ES" sz="1200" baseline="0" dirty="0" smtClean="0">
                <a:solidFill>
                  <a:schemeClr val="tx1"/>
                </a:solidFill>
              </a:rPr>
              <a:t> </a:t>
            </a:r>
            <a:r>
              <a:rPr lang="en-GB" altLang="es-ES" sz="1200" baseline="0" dirty="0" err="1" smtClean="0">
                <a:solidFill>
                  <a:schemeClr val="tx1"/>
                </a:solidFill>
              </a:rPr>
              <a:t>en</a:t>
            </a:r>
            <a:r>
              <a:rPr lang="en-GB" altLang="es-ES" sz="1200" baseline="0" dirty="0" smtClean="0">
                <a:solidFill>
                  <a:schemeClr val="tx1"/>
                </a:solidFill>
              </a:rPr>
              <a:t> Sistema </a:t>
            </a:r>
            <a:r>
              <a:rPr lang="en-GB" altLang="es-ES" sz="1200" baseline="0" dirty="0" err="1" smtClean="0">
                <a:solidFill>
                  <a:schemeClr val="tx1"/>
                </a:solidFill>
              </a:rPr>
              <a:t>remoto</a:t>
            </a:r>
            <a:r>
              <a:rPr lang="en-GB" altLang="es-ES" sz="1200" baseline="0" dirty="0" smtClean="0">
                <a:solidFill>
                  <a:schemeClr val="tx1"/>
                </a:solidFill>
              </a:rPr>
              <a:t>, </a:t>
            </a:r>
            <a:r>
              <a:rPr lang="en-GB" altLang="es-ES" sz="1200" baseline="0" dirty="0" err="1" smtClean="0">
                <a:solidFill>
                  <a:schemeClr val="tx1"/>
                </a:solidFill>
              </a:rPr>
              <a:t>añadir</a:t>
            </a:r>
            <a:r>
              <a:rPr lang="en-GB" altLang="es-ES" sz="1200" baseline="0" dirty="0" smtClean="0">
                <a:solidFill>
                  <a:schemeClr val="tx1"/>
                </a:solidFill>
              </a:rPr>
              <a:t> al final </a:t>
            </a:r>
            <a:r>
              <a:rPr lang="en-GB" altLang="es-ES" sz="1200" baseline="0" smtClean="0">
                <a:solidFill>
                  <a:schemeClr val="tx1"/>
                </a:solidFill>
              </a:rPr>
              <a:t>del mismo)</a:t>
            </a:r>
            <a:endParaRPr lang="en-GB" altLang="es-ES" sz="1200" baseline="0" dirty="0" smtClean="0">
              <a:solidFill>
                <a:schemeClr val="tx1"/>
              </a:solidFill>
            </a:endParaRPr>
          </a:p>
          <a:p>
            <a:pPr marL="171450" lvl="0" indent="-171450" algn="just" eaLnBrk="1" hangingPunct="1">
              <a:buFont typeface="Arial" panose="020B0604020202020204" pitchFamily="34" charset="0"/>
              <a:buChar char="•"/>
            </a:pPr>
            <a:endParaRPr lang="en-GB" altLang="es-ES" sz="1200" baseline="0" dirty="0" smtClean="0">
              <a:solidFill>
                <a:schemeClr val="tx1"/>
              </a:solidFill>
            </a:endParaRPr>
          </a:p>
          <a:p>
            <a:pPr marL="171450" lvl="0" indent="-17145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62</a:t>
            </a:fld>
            <a:endParaRPr lang="en-GB" dirty="0"/>
          </a:p>
        </p:txBody>
      </p:sp>
    </p:spTree>
    <p:extLst>
      <p:ext uri="{BB962C8B-B14F-4D97-AF65-F5344CB8AC3E}">
        <p14:creationId xmlns:p14="http://schemas.microsoft.com/office/powerpoint/2010/main" val="2281163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63</a:t>
            </a:fld>
            <a:endParaRPr lang="en-GB" dirty="0"/>
          </a:p>
        </p:txBody>
      </p:sp>
    </p:spTree>
    <p:extLst>
      <p:ext uri="{BB962C8B-B14F-4D97-AF65-F5344CB8AC3E}">
        <p14:creationId xmlns:p14="http://schemas.microsoft.com/office/powerpoint/2010/main" val="21856931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64</a:t>
            </a:fld>
            <a:endParaRPr lang="en-GB" dirty="0"/>
          </a:p>
        </p:txBody>
      </p:sp>
    </p:spTree>
    <p:extLst>
      <p:ext uri="{BB962C8B-B14F-4D97-AF65-F5344CB8AC3E}">
        <p14:creationId xmlns:p14="http://schemas.microsoft.com/office/powerpoint/2010/main" val="26489924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65</a:t>
            </a:fld>
            <a:endParaRPr lang="en-GB" dirty="0"/>
          </a:p>
        </p:txBody>
      </p:sp>
    </p:spTree>
    <p:extLst>
      <p:ext uri="{BB962C8B-B14F-4D97-AF65-F5344CB8AC3E}">
        <p14:creationId xmlns:p14="http://schemas.microsoft.com/office/powerpoint/2010/main" val="20013418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66</a:t>
            </a:fld>
            <a:endParaRPr lang="en-GB" dirty="0"/>
          </a:p>
        </p:txBody>
      </p:sp>
    </p:spTree>
    <p:extLst>
      <p:ext uri="{BB962C8B-B14F-4D97-AF65-F5344CB8AC3E}">
        <p14:creationId xmlns:p14="http://schemas.microsoft.com/office/powerpoint/2010/main" val="23715264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67</a:t>
            </a:fld>
            <a:endParaRPr lang="en-GB" dirty="0"/>
          </a:p>
        </p:txBody>
      </p:sp>
    </p:spTree>
    <p:extLst>
      <p:ext uri="{BB962C8B-B14F-4D97-AF65-F5344CB8AC3E}">
        <p14:creationId xmlns:p14="http://schemas.microsoft.com/office/powerpoint/2010/main" val="31562062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68</a:t>
            </a:fld>
            <a:endParaRPr lang="en-GB" dirty="0"/>
          </a:p>
        </p:txBody>
      </p:sp>
    </p:spTree>
    <p:extLst>
      <p:ext uri="{BB962C8B-B14F-4D97-AF65-F5344CB8AC3E}">
        <p14:creationId xmlns:p14="http://schemas.microsoft.com/office/powerpoint/2010/main" val="10759468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69</a:t>
            </a:fld>
            <a:endParaRPr lang="en-GB" dirty="0"/>
          </a:p>
        </p:txBody>
      </p:sp>
    </p:spTree>
    <p:extLst>
      <p:ext uri="{BB962C8B-B14F-4D97-AF65-F5344CB8AC3E}">
        <p14:creationId xmlns:p14="http://schemas.microsoft.com/office/powerpoint/2010/main" val="174746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r>
              <a:rPr lang="en-GB" altLang="es-ES" sz="1200" baseline="0" dirty="0" err="1" smtClean="0">
                <a:solidFill>
                  <a:schemeClr val="tx1"/>
                </a:solidFill>
              </a:rPr>
              <a:t>Aclaración</a:t>
            </a:r>
            <a:r>
              <a:rPr lang="en-GB" altLang="es-ES" sz="1200" baseline="0" dirty="0" smtClean="0">
                <a:solidFill>
                  <a:schemeClr val="tx1"/>
                </a:solidFill>
              </a:rPr>
              <a:t>: el </a:t>
            </a:r>
            <a:r>
              <a:rPr lang="en-GB" altLang="es-ES" sz="1200" baseline="0" dirty="0" err="1" smtClean="0">
                <a:solidFill>
                  <a:schemeClr val="tx1"/>
                </a:solidFill>
              </a:rPr>
              <a:t>comando</a:t>
            </a:r>
            <a:r>
              <a:rPr lang="en-GB" altLang="es-ES" sz="1200" baseline="0" dirty="0" smtClean="0">
                <a:solidFill>
                  <a:schemeClr val="tx1"/>
                </a:solidFill>
              </a:rPr>
              <a:t> </a:t>
            </a:r>
            <a:r>
              <a:rPr lang="en-GB" altLang="es-ES" sz="1200" baseline="0" dirty="0" err="1" smtClean="0">
                <a:solidFill>
                  <a:schemeClr val="tx1"/>
                </a:solidFill>
              </a:rPr>
              <a:t>nunca</a:t>
            </a:r>
            <a:r>
              <a:rPr lang="en-GB" altLang="es-ES" sz="1200" baseline="0" dirty="0" smtClean="0">
                <a:solidFill>
                  <a:schemeClr val="tx1"/>
                </a:solidFill>
              </a:rPr>
              <a:t> </a:t>
            </a:r>
            <a:r>
              <a:rPr lang="en-GB" altLang="es-ES" sz="1200" baseline="0" dirty="0" err="1" smtClean="0">
                <a:solidFill>
                  <a:schemeClr val="tx1"/>
                </a:solidFill>
              </a:rPr>
              <a:t>recibe</a:t>
            </a:r>
            <a:r>
              <a:rPr lang="en-GB" altLang="es-ES" sz="1200" baseline="0" dirty="0" smtClean="0">
                <a:solidFill>
                  <a:schemeClr val="tx1"/>
                </a:solidFill>
              </a:rPr>
              <a:t> </a:t>
            </a:r>
            <a:r>
              <a:rPr lang="en-GB" altLang="es-ES" sz="1200" baseline="0" dirty="0" err="1" smtClean="0">
                <a:solidFill>
                  <a:schemeClr val="tx1"/>
                </a:solidFill>
              </a:rPr>
              <a:t>los</a:t>
            </a:r>
            <a:r>
              <a:rPr lang="en-GB" altLang="es-ES" sz="1200" baseline="0" dirty="0" smtClean="0">
                <a:solidFill>
                  <a:schemeClr val="tx1"/>
                </a:solidFill>
              </a:rPr>
              <a:t> </a:t>
            </a:r>
            <a:r>
              <a:rPr lang="en-GB" altLang="es-ES" sz="1200" baseline="0" dirty="0" err="1" smtClean="0">
                <a:solidFill>
                  <a:schemeClr val="tx1"/>
                </a:solidFill>
              </a:rPr>
              <a:t>comodines</a:t>
            </a:r>
            <a:r>
              <a:rPr lang="en-GB" altLang="es-ES" sz="1200" baseline="0" dirty="0" smtClean="0">
                <a:solidFill>
                  <a:schemeClr val="tx1"/>
                </a:solidFill>
              </a:rPr>
              <a:t> </a:t>
            </a:r>
            <a:r>
              <a:rPr lang="en-GB" altLang="es-ES" sz="1200" baseline="0" dirty="0" err="1" smtClean="0">
                <a:solidFill>
                  <a:schemeClr val="tx1"/>
                </a:solidFill>
              </a:rPr>
              <a:t>como</a:t>
            </a:r>
            <a:r>
              <a:rPr lang="en-GB" altLang="es-ES" sz="1200" baseline="0" dirty="0" smtClean="0">
                <a:solidFill>
                  <a:schemeClr val="tx1"/>
                </a:solidFill>
              </a:rPr>
              <a:t> </a:t>
            </a:r>
            <a:r>
              <a:rPr lang="en-GB" altLang="es-ES" sz="1200" baseline="0" dirty="0" err="1" smtClean="0">
                <a:solidFill>
                  <a:schemeClr val="tx1"/>
                </a:solidFill>
              </a:rPr>
              <a:t>argumento</a:t>
            </a:r>
            <a:r>
              <a:rPr lang="en-GB" altLang="es-ES" sz="1200" baseline="0" dirty="0" smtClean="0">
                <a:solidFill>
                  <a:schemeClr val="tx1"/>
                </a:solidFill>
              </a:rPr>
              <a:t>. </a:t>
            </a:r>
            <a:r>
              <a:rPr lang="en-GB" altLang="es-ES" sz="1200" baseline="0" dirty="0" err="1" smtClean="0">
                <a:solidFill>
                  <a:schemeClr val="tx1"/>
                </a:solidFill>
              </a:rPr>
              <a:t>Recibe</a:t>
            </a:r>
            <a:r>
              <a:rPr lang="en-GB" altLang="es-ES" sz="1200" baseline="0" dirty="0" smtClean="0">
                <a:solidFill>
                  <a:schemeClr val="tx1"/>
                </a:solidFill>
              </a:rPr>
              <a:t> </a:t>
            </a:r>
            <a:r>
              <a:rPr lang="en-GB" altLang="es-ES" sz="1200" baseline="0" dirty="0" err="1" smtClean="0">
                <a:solidFill>
                  <a:schemeClr val="tx1"/>
                </a:solidFill>
              </a:rPr>
              <a:t>ya</a:t>
            </a:r>
            <a:r>
              <a:rPr lang="en-GB" altLang="es-ES" sz="1200" baseline="0" dirty="0" smtClean="0">
                <a:solidFill>
                  <a:schemeClr val="tx1"/>
                </a:solidFill>
              </a:rPr>
              <a:t> </a:t>
            </a:r>
            <a:r>
              <a:rPr lang="en-GB" altLang="es-ES" sz="1200" baseline="0" dirty="0" err="1" smtClean="0">
                <a:solidFill>
                  <a:schemeClr val="tx1"/>
                </a:solidFill>
              </a:rPr>
              <a:t>los</a:t>
            </a:r>
            <a:r>
              <a:rPr lang="en-GB" altLang="es-ES" sz="1200" baseline="0" dirty="0" smtClean="0">
                <a:solidFill>
                  <a:schemeClr val="tx1"/>
                </a:solidFill>
              </a:rPr>
              <a:t> </a:t>
            </a:r>
            <a:r>
              <a:rPr lang="en-GB" altLang="es-ES" sz="1200" baseline="0" dirty="0" err="1" smtClean="0">
                <a:solidFill>
                  <a:schemeClr val="tx1"/>
                </a:solidFill>
              </a:rPr>
              <a:t>nombres</a:t>
            </a:r>
            <a:r>
              <a:rPr lang="en-GB" altLang="es-ES" sz="1200" baseline="0" dirty="0" smtClean="0">
                <a:solidFill>
                  <a:schemeClr val="tx1"/>
                </a:solidFill>
              </a:rPr>
              <a:t> de </a:t>
            </a:r>
            <a:r>
              <a:rPr lang="en-GB" altLang="es-ES" sz="1200" baseline="0" dirty="0" err="1" smtClean="0">
                <a:solidFill>
                  <a:schemeClr val="tx1"/>
                </a:solidFill>
              </a:rPr>
              <a:t>los</a:t>
            </a:r>
            <a:r>
              <a:rPr lang="en-GB" altLang="es-ES" sz="1200" baseline="0" dirty="0" smtClean="0">
                <a:solidFill>
                  <a:schemeClr val="tx1"/>
                </a:solidFill>
              </a:rPr>
              <a:t> </a:t>
            </a:r>
            <a:r>
              <a:rPr lang="en-GB" altLang="es-ES" sz="1200" baseline="0" dirty="0" err="1" smtClean="0">
                <a:solidFill>
                  <a:schemeClr val="tx1"/>
                </a:solidFill>
              </a:rPr>
              <a:t>archivos</a:t>
            </a:r>
            <a:r>
              <a:rPr lang="en-GB" altLang="es-ES" sz="1200" baseline="0" dirty="0" smtClean="0">
                <a:solidFill>
                  <a:schemeClr val="tx1"/>
                </a:solidFill>
              </a:rPr>
              <a:t> que </a:t>
            </a:r>
            <a:r>
              <a:rPr lang="en-GB" altLang="es-ES" sz="1200" baseline="0" dirty="0" err="1" smtClean="0">
                <a:solidFill>
                  <a:schemeClr val="tx1"/>
                </a:solidFill>
              </a:rPr>
              <a:t>cumplen</a:t>
            </a:r>
            <a:r>
              <a:rPr lang="en-GB" altLang="es-ES" sz="1200" baseline="0" dirty="0" smtClean="0">
                <a:solidFill>
                  <a:schemeClr val="tx1"/>
                </a:solidFill>
              </a:rPr>
              <a:t> con el patron. Si </a:t>
            </a:r>
            <a:r>
              <a:rPr lang="en-GB" altLang="es-ES" sz="1200" baseline="0" dirty="0" err="1" smtClean="0">
                <a:solidFill>
                  <a:schemeClr val="tx1"/>
                </a:solidFill>
              </a:rPr>
              <a:t>ningún</a:t>
            </a:r>
            <a:r>
              <a:rPr lang="en-GB" altLang="es-ES" sz="1200" baseline="0" dirty="0" smtClean="0">
                <a:solidFill>
                  <a:schemeClr val="tx1"/>
                </a:solidFill>
              </a:rPr>
              <a:t> commando coincide con el patron, no </a:t>
            </a:r>
            <a:r>
              <a:rPr lang="en-GB" altLang="es-ES" sz="1200" baseline="0" dirty="0" err="1" smtClean="0">
                <a:solidFill>
                  <a:schemeClr val="tx1"/>
                </a:solidFill>
              </a:rPr>
              <a:t>recibe</a:t>
            </a:r>
            <a:r>
              <a:rPr lang="en-GB" altLang="es-ES" sz="1200" baseline="0" dirty="0" smtClean="0">
                <a:solidFill>
                  <a:schemeClr val="tx1"/>
                </a:solidFill>
              </a:rPr>
              <a:t> nada.</a:t>
            </a: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a:t>
            </a:fld>
            <a:endParaRPr lang="en-GB" dirty="0"/>
          </a:p>
        </p:txBody>
      </p:sp>
    </p:spTree>
    <p:extLst>
      <p:ext uri="{BB962C8B-B14F-4D97-AF65-F5344CB8AC3E}">
        <p14:creationId xmlns:p14="http://schemas.microsoft.com/office/powerpoint/2010/main" val="41144111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70</a:t>
            </a:fld>
            <a:endParaRPr lang="en-GB" dirty="0"/>
          </a:p>
        </p:txBody>
      </p:sp>
    </p:spTree>
    <p:extLst>
      <p:ext uri="{BB962C8B-B14F-4D97-AF65-F5344CB8AC3E}">
        <p14:creationId xmlns:p14="http://schemas.microsoft.com/office/powerpoint/2010/main" val="25976787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71</a:t>
            </a:fld>
            <a:endParaRPr lang="en-GB" dirty="0"/>
          </a:p>
        </p:txBody>
      </p:sp>
    </p:spTree>
    <p:extLst>
      <p:ext uri="{BB962C8B-B14F-4D97-AF65-F5344CB8AC3E}">
        <p14:creationId xmlns:p14="http://schemas.microsoft.com/office/powerpoint/2010/main" val="19754614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72</a:t>
            </a:fld>
            <a:endParaRPr lang="en-GB" dirty="0"/>
          </a:p>
        </p:txBody>
      </p:sp>
    </p:spTree>
    <p:extLst>
      <p:ext uri="{BB962C8B-B14F-4D97-AF65-F5344CB8AC3E}">
        <p14:creationId xmlns:p14="http://schemas.microsoft.com/office/powerpoint/2010/main" val="13778979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lvl="0" indent="0" algn="just" eaLnBrk="1" hangingPunct="1">
              <a:buFont typeface="Arial" panose="020B0604020202020204" pitchFamily="34" charset="0"/>
              <a:buNone/>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73</a:t>
            </a:fld>
            <a:endParaRPr lang="en-GB" dirty="0"/>
          </a:p>
        </p:txBody>
      </p:sp>
    </p:spTree>
    <p:extLst>
      <p:ext uri="{BB962C8B-B14F-4D97-AF65-F5344CB8AC3E}">
        <p14:creationId xmlns:p14="http://schemas.microsoft.com/office/powerpoint/2010/main" val="12005955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1C8A3BAB-630B-4E5F-8FE5-79B329F4CD46}" type="slidenum">
              <a:rPr lang="en-GB" smtClean="0"/>
              <a:pPr/>
              <a:t>74</a:t>
            </a:fld>
            <a:endParaRPr lang="en-GB" dirty="0"/>
          </a:p>
        </p:txBody>
      </p:sp>
    </p:spTree>
    <p:extLst>
      <p:ext uri="{BB962C8B-B14F-4D97-AF65-F5344CB8AC3E}">
        <p14:creationId xmlns:p14="http://schemas.microsoft.com/office/powerpoint/2010/main" val="263374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8</a:t>
            </a:fld>
            <a:endParaRPr lang="en-GB" dirty="0"/>
          </a:p>
        </p:txBody>
      </p:sp>
    </p:spTree>
    <p:extLst>
      <p:ext uri="{BB962C8B-B14F-4D97-AF65-F5344CB8AC3E}">
        <p14:creationId xmlns:p14="http://schemas.microsoft.com/office/powerpoint/2010/main" val="881612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42900" lvl="0" indent="-342900" algn="just" eaLnBrk="1" hangingPunct="1">
              <a:buFont typeface="Arial" panose="020B0604020202020204" pitchFamily="34" charset="0"/>
              <a:buChar char="•"/>
            </a:pPr>
            <a:endParaRPr lang="en-GB" altLang="es-ES" sz="1200" baseline="0" dirty="0" smtClean="0">
              <a:solidFill>
                <a:schemeClr val="tx1"/>
              </a:solidFill>
            </a:endParaRPr>
          </a:p>
        </p:txBody>
      </p:sp>
      <p:sp>
        <p:nvSpPr>
          <p:cNvPr id="4" name="3 Marcador de número de diapositiva"/>
          <p:cNvSpPr>
            <a:spLocks noGrp="1"/>
          </p:cNvSpPr>
          <p:nvPr>
            <p:ph type="sldNum" sz="quarter" idx="10"/>
          </p:nvPr>
        </p:nvSpPr>
        <p:spPr/>
        <p:txBody>
          <a:bodyPr/>
          <a:lstStyle/>
          <a:p>
            <a:fld id="{E41BF03D-DAC2-431F-8D92-3390F6C86238}" type="slidenum">
              <a:rPr lang="en-GB" smtClean="0"/>
              <a:pPr/>
              <a:t>9</a:t>
            </a:fld>
            <a:endParaRPr lang="en-GB" dirty="0"/>
          </a:p>
        </p:txBody>
      </p:sp>
    </p:spTree>
    <p:extLst>
      <p:ext uri="{BB962C8B-B14F-4D97-AF65-F5344CB8AC3E}">
        <p14:creationId xmlns:p14="http://schemas.microsoft.com/office/powerpoint/2010/main" val="736783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11" name="Picture 2" descr="fondo_titul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8" y="-12699"/>
            <a:ext cx="9188451"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hasCustomPrompt="1"/>
          </p:nvPr>
        </p:nvSpPr>
        <p:spPr>
          <a:xfrm>
            <a:off x="3347864" y="2130425"/>
            <a:ext cx="5400600" cy="1874639"/>
          </a:xfrm>
        </p:spPr>
        <p:txBody>
          <a:bodyPr lIns="36000" tIns="36000" rIns="36000" bIns="36000"/>
          <a:lstStyle>
            <a:lvl1pPr algn="ctr">
              <a:defRPr>
                <a:solidFill>
                  <a:srgbClr val="993300"/>
                </a:solidFill>
              </a:defRPr>
            </a:lvl1pPr>
          </a:lstStyle>
          <a:p>
            <a:r>
              <a:rPr lang="en-GB" noProof="0" dirty="0" smtClean="0">
                <a:effectLst/>
              </a:rPr>
              <a:t>«</a:t>
            </a:r>
            <a:r>
              <a:rPr lang="en-GB" noProof="0" dirty="0" smtClean="0"/>
              <a:t>Title</a:t>
            </a:r>
            <a:r>
              <a:rPr lang="en-GB" noProof="0" dirty="0" smtClean="0">
                <a:effectLst/>
              </a:rPr>
              <a:t>»</a:t>
            </a:r>
            <a:endParaRPr lang="en-GB" noProof="0" dirty="0"/>
          </a:p>
        </p:txBody>
      </p:sp>
      <p:sp>
        <p:nvSpPr>
          <p:cNvPr id="3" name="2 Subtítulo"/>
          <p:cNvSpPr>
            <a:spLocks noGrp="1"/>
          </p:cNvSpPr>
          <p:nvPr>
            <p:ph type="subTitle" idx="1" hasCustomPrompt="1"/>
          </p:nvPr>
        </p:nvSpPr>
        <p:spPr>
          <a:xfrm>
            <a:off x="3347864" y="4365104"/>
            <a:ext cx="5400600" cy="1536576"/>
          </a:xfrm>
        </p:spPr>
        <p:txBody>
          <a:bodyPr lIns="36000" tIns="36000" rIns="36000" bIns="36000" anchor="ctr" anchorCtr="0"/>
          <a:lstStyle>
            <a:lvl1pPr marL="0" indent="0" algn="ctr">
              <a:buNone/>
              <a:defRPr>
                <a:solidFill>
                  <a:srgbClr val="99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effectLst/>
              </a:rPr>
              <a:t>«</a:t>
            </a:r>
            <a:r>
              <a:rPr lang="en-GB" noProof="0" dirty="0" smtClean="0"/>
              <a:t>Subtitle</a:t>
            </a:r>
            <a:r>
              <a:rPr lang="en-GB" noProof="0" dirty="0" smtClean="0">
                <a:effectLst/>
              </a:rPr>
              <a:t>»</a:t>
            </a:r>
            <a:endParaRPr lang="en-GB" noProof="0" dirty="0"/>
          </a:p>
        </p:txBody>
      </p:sp>
    </p:spTree>
    <p:extLst>
      <p:ext uri="{BB962C8B-B14F-4D97-AF65-F5344CB8AC3E}">
        <p14:creationId xmlns:p14="http://schemas.microsoft.com/office/powerpoint/2010/main" val="8886539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image (With caption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posición de imagen"/>
          <p:cNvSpPr>
            <a:spLocks noGrp="1"/>
          </p:cNvSpPr>
          <p:nvPr>
            <p:ph type="pic" sz="quarter" idx="13" hasCustomPrompt="1"/>
          </p:nvPr>
        </p:nvSpPr>
        <p:spPr>
          <a:xfrm>
            <a:off x="468313" y="1268413"/>
            <a:ext cx="3959225" cy="4320827"/>
          </a:xfrm>
        </p:spPr>
        <p:txBody>
          <a:bodyPr anchor="ctr" anchorCtr="1"/>
          <a:lstStyle>
            <a:lvl1pPr marL="0" indent="0">
              <a:buNone/>
              <a:defRPr/>
            </a:lvl1pPr>
          </a:lstStyle>
          <a:p>
            <a:r>
              <a:rPr lang="en-GB" noProof="0" dirty="0" smtClean="0">
                <a:effectLst/>
              </a:rPr>
              <a:t>«Image»</a:t>
            </a:r>
            <a:endParaRPr lang="en-GB" noProof="0" dirty="0"/>
          </a:p>
        </p:txBody>
      </p:sp>
      <p:sp>
        <p:nvSpPr>
          <p:cNvPr id="8" name="5 Marcador de posición de imagen"/>
          <p:cNvSpPr>
            <a:spLocks noGrp="1"/>
          </p:cNvSpPr>
          <p:nvPr>
            <p:ph type="pic" sz="quarter" idx="14" hasCustomPrompt="1"/>
          </p:nvPr>
        </p:nvSpPr>
        <p:spPr>
          <a:xfrm>
            <a:off x="4716016" y="1268760"/>
            <a:ext cx="3959225" cy="4320480"/>
          </a:xfrm>
        </p:spPr>
        <p:txBody>
          <a:bodyPr anchor="ctr" anchorCtr="1"/>
          <a:lstStyle>
            <a:lvl1pPr marL="0" indent="0">
              <a:buNone/>
              <a:defRPr/>
            </a:lvl1pPr>
          </a:lstStyle>
          <a:p>
            <a:r>
              <a:rPr lang="en-GB" noProof="0" dirty="0" smtClean="0">
                <a:effectLst/>
              </a:rPr>
              <a:t>«Image»</a:t>
            </a:r>
            <a:endParaRPr lang="en-GB" noProof="0" dirty="0"/>
          </a:p>
        </p:txBody>
      </p:sp>
      <p:sp>
        <p:nvSpPr>
          <p:cNvPr id="5" name="4 Marcador de contenido"/>
          <p:cNvSpPr>
            <a:spLocks noGrp="1"/>
          </p:cNvSpPr>
          <p:nvPr>
            <p:ph sz="quarter" idx="15" hasCustomPrompt="1"/>
          </p:nvPr>
        </p:nvSpPr>
        <p:spPr>
          <a:xfrm>
            <a:off x="467545" y="5723860"/>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10" name="4 Marcador de contenido"/>
          <p:cNvSpPr>
            <a:spLocks noGrp="1"/>
          </p:cNvSpPr>
          <p:nvPr>
            <p:ph sz="quarter" idx="16" hasCustomPrompt="1"/>
          </p:nvPr>
        </p:nvSpPr>
        <p:spPr>
          <a:xfrm>
            <a:off x="4716016" y="5724630"/>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Tree>
    <p:extLst>
      <p:ext uri="{BB962C8B-B14F-4D97-AF65-F5344CB8AC3E}">
        <p14:creationId xmlns:p14="http://schemas.microsoft.com/office/powerpoint/2010/main" val="28534042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programme (With caption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posición de imagen"/>
          <p:cNvSpPr>
            <a:spLocks noGrp="1"/>
          </p:cNvSpPr>
          <p:nvPr>
            <p:ph type="pic" sz="quarter" idx="13" hasCustomPrompt="1"/>
          </p:nvPr>
        </p:nvSpPr>
        <p:spPr>
          <a:xfrm>
            <a:off x="468313" y="1268413"/>
            <a:ext cx="3959225" cy="4320827"/>
          </a:xfrm>
        </p:spPr>
        <p:txBody>
          <a:bodyPr anchor="ctr" anchorCtr="1"/>
          <a:lstStyle>
            <a:lvl1pPr marL="0" indent="0">
              <a:buNone/>
              <a:defRPr/>
            </a:lvl1pPr>
          </a:lstStyle>
          <a:p>
            <a:r>
              <a:rPr lang="en-GB" noProof="0" dirty="0" smtClean="0">
                <a:effectLst/>
              </a:rPr>
              <a:t>«Image»</a:t>
            </a:r>
            <a:endParaRPr lang="en-GB" noProof="0" dirty="0"/>
          </a:p>
        </p:txBody>
      </p:sp>
      <p:sp>
        <p:nvSpPr>
          <p:cNvPr id="5" name="4 Marcador de contenido"/>
          <p:cNvSpPr>
            <a:spLocks noGrp="1"/>
          </p:cNvSpPr>
          <p:nvPr>
            <p:ph sz="quarter" idx="15" hasCustomPrompt="1"/>
          </p:nvPr>
        </p:nvSpPr>
        <p:spPr>
          <a:xfrm>
            <a:off x="467545" y="5723860"/>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10" name="4 Marcador de contenido"/>
          <p:cNvSpPr>
            <a:spLocks noGrp="1"/>
          </p:cNvSpPr>
          <p:nvPr>
            <p:ph sz="quarter" idx="16" hasCustomPrompt="1"/>
          </p:nvPr>
        </p:nvSpPr>
        <p:spPr>
          <a:xfrm>
            <a:off x="4716016" y="5724630"/>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9" name="5 Marcador de texto"/>
          <p:cNvSpPr>
            <a:spLocks noGrp="1"/>
          </p:cNvSpPr>
          <p:nvPr>
            <p:ph type="body" sz="quarter" idx="17"/>
          </p:nvPr>
        </p:nvSpPr>
        <p:spPr>
          <a:xfrm>
            <a:off x="4716016" y="1268413"/>
            <a:ext cx="3959672" cy="4320827"/>
          </a:xfrm>
          <a:solidFill>
            <a:schemeClr val="accent6">
              <a:lumMod val="20000"/>
              <a:lumOff val="80000"/>
            </a:schemeClr>
          </a:solidFill>
          <a:ln w="38100">
            <a:solidFill>
              <a:srgbClr val="993300"/>
            </a:solidFill>
          </a:ln>
        </p:spPr>
        <p:txBody>
          <a:bodyPr wrap="none" lIns="90000" tIns="90000" rIns="90000" bIns="90000" anchor="ctr"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a:latin typeface="Consolas" pitchFamily="49" charset="0"/>
                <a:cs typeface="Consolas"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Haga clic para modificar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el estilo de texto del patrón</a:t>
            </a:r>
          </a:p>
        </p:txBody>
      </p:sp>
    </p:spTree>
    <p:extLst>
      <p:ext uri="{BB962C8B-B14F-4D97-AF65-F5344CB8AC3E}">
        <p14:creationId xmlns:p14="http://schemas.microsoft.com/office/powerpoint/2010/main" val="37603518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image (With caption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5" name="4 Marcador de contenido"/>
          <p:cNvSpPr>
            <a:spLocks noGrp="1"/>
          </p:cNvSpPr>
          <p:nvPr>
            <p:ph sz="quarter" idx="15" hasCustomPrompt="1"/>
          </p:nvPr>
        </p:nvSpPr>
        <p:spPr>
          <a:xfrm>
            <a:off x="467544" y="3140968"/>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10" name="4 Marcador de contenido"/>
          <p:cNvSpPr>
            <a:spLocks noGrp="1"/>
          </p:cNvSpPr>
          <p:nvPr>
            <p:ph sz="quarter" idx="16" hasCustomPrompt="1"/>
          </p:nvPr>
        </p:nvSpPr>
        <p:spPr>
          <a:xfrm>
            <a:off x="4716016" y="3140968"/>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9" name="5 Marcador de posición de imagen"/>
          <p:cNvSpPr>
            <a:spLocks noGrp="1"/>
          </p:cNvSpPr>
          <p:nvPr>
            <p:ph type="pic" sz="quarter" idx="13" hasCustomPrompt="1"/>
          </p:nvPr>
        </p:nvSpPr>
        <p:spPr>
          <a:xfrm>
            <a:off x="468313" y="1268413"/>
            <a:ext cx="3959225" cy="1800547"/>
          </a:xfrm>
        </p:spPr>
        <p:txBody>
          <a:bodyPr anchor="ctr" anchorCtr="1"/>
          <a:lstStyle>
            <a:lvl1pPr marL="0" indent="0">
              <a:buNone/>
              <a:defRPr/>
            </a:lvl1pPr>
          </a:lstStyle>
          <a:p>
            <a:r>
              <a:rPr lang="en-GB" noProof="0" dirty="0" smtClean="0">
                <a:effectLst/>
              </a:rPr>
              <a:t>«Image»</a:t>
            </a:r>
            <a:endParaRPr lang="en-GB" noProof="0" dirty="0"/>
          </a:p>
        </p:txBody>
      </p:sp>
      <p:sp>
        <p:nvSpPr>
          <p:cNvPr id="11" name="5 Marcador de posición de imagen"/>
          <p:cNvSpPr>
            <a:spLocks noGrp="1"/>
          </p:cNvSpPr>
          <p:nvPr>
            <p:ph type="pic" sz="quarter" idx="14" hasCustomPrompt="1"/>
          </p:nvPr>
        </p:nvSpPr>
        <p:spPr>
          <a:xfrm>
            <a:off x="4716016" y="1268760"/>
            <a:ext cx="3959225" cy="1800200"/>
          </a:xfrm>
        </p:spPr>
        <p:txBody>
          <a:bodyPr anchor="ctr" anchorCtr="1"/>
          <a:lstStyle>
            <a:lvl1pPr marL="0" indent="0">
              <a:buNone/>
              <a:defRPr/>
            </a:lvl1pPr>
          </a:lstStyle>
          <a:p>
            <a:r>
              <a:rPr lang="en-GB" noProof="0" dirty="0" smtClean="0">
                <a:effectLst/>
              </a:rPr>
              <a:t>«Image»</a:t>
            </a:r>
            <a:endParaRPr lang="en-GB" noProof="0" dirty="0"/>
          </a:p>
        </p:txBody>
      </p:sp>
      <p:sp>
        <p:nvSpPr>
          <p:cNvPr id="13" name="4 Marcador de contenido"/>
          <p:cNvSpPr>
            <a:spLocks noGrp="1"/>
          </p:cNvSpPr>
          <p:nvPr>
            <p:ph sz="quarter" idx="18" hasCustomPrompt="1"/>
          </p:nvPr>
        </p:nvSpPr>
        <p:spPr>
          <a:xfrm>
            <a:off x="2591780" y="5805264"/>
            <a:ext cx="3960440" cy="585460"/>
          </a:xfrm>
          <a:solidFill>
            <a:schemeClr val="accent6">
              <a:lumMod val="20000"/>
              <a:lumOff val="80000"/>
            </a:schemeClr>
          </a:solidFill>
          <a:ln w="38100">
            <a:solidFill>
              <a:srgbClr val="993300"/>
            </a:solidFill>
          </a:ln>
        </p:spPr>
        <p:txBody>
          <a:bodyPr anchor="ctr" anchorCtr="0">
            <a:normAutofit/>
          </a:bodyPr>
          <a:lstStyle>
            <a:lvl1pPr marL="0" indent="0" algn="ctr">
              <a:buNone/>
              <a:defRPr sz="2800"/>
            </a:lvl1pPr>
          </a:lstStyle>
          <a:p>
            <a:pPr lvl="0"/>
            <a:r>
              <a:rPr lang="en-GB" noProof="0" dirty="0" smtClean="0">
                <a:effectLst/>
              </a:rPr>
              <a:t>«</a:t>
            </a:r>
            <a:r>
              <a:rPr lang="en-GB" dirty="0" smtClean="0"/>
              <a:t>Caption</a:t>
            </a:r>
            <a:r>
              <a:rPr lang="en-GB" noProof="0" dirty="0" smtClean="0">
                <a:effectLst/>
              </a:rPr>
              <a:t>»</a:t>
            </a:r>
            <a:endParaRPr lang="en-GB" dirty="0"/>
          </a:p>
        </p:txBody>
      </p:sp>
      <p:sp>
        <p:nvSpPr>
          <p:cNvPr id="14" name="5 Marcador de posición de imagen"/>
          <p:cNvSpPr>
            <a:spLocks noGrp="1"/>
          </p:cNvSpPr>
          <p:nvPr>
            <p:ph type="pic" sz="quarter" idx="19" hasCustomPrompt="1"/>
          </p:nvPr>
        </p:nvSpPr>
        <p:spPr>
          <a:xfrm>
            <a:off x="2592387" y="3789040"/>
            <a:ext cx="3959225" cy="1944216"/>
          </a:xfrm>
        </p:spPr>
        <p:txBody>
          <a:bodyPr anchor="ctr" anchorCtr="1"/>
          <a:lstStyle>
            <a:lvl1pPr marL="0" indent="0">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39587034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gramme">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texto"/>
          <p:cNvSpPr>
            <a:spLocks noGrp="1"/>
          </p:cNvSpPr>
          <p:nvPr>
            <p:ph type="body" sz="quarter" idx="13"/>
          </p:nvPr>
        </p:nvSpPr>
        <p:spPr>
          <a:xfrm>
            <a:off x="468313" y="1268413"/>
            <a:ext cx="8207375" cy="5040312"/>
          </a:xfrm>
          <a:solidFill>
            <a:schemeClr val="accent6">
              <a:lumMod val="20000"/>
              <a:lumOff val="80000"/>
            </a:schemeClr>
          </a:solidFill>
          <a:ln w="38100">
            <a:solidFill>
              <a:srgbClr val="993300"/>
            </a:solidFill>
          </a:ln>
        </p:spPr>
        <p:txBody>
          <a:bodyPr wrap="none" lIns="90000" tIns="90000" rIns="90000" bIns="90000" anchor="ctr"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a:latin typeface="Consolas" pitchFamily="49" charset="0"/>
                <a:cs typeface="Consolas"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Haga clic para modificar el estilo de texto del patrón</a:t>
            </a:r>
          </a:p>
        </p:txBody>
      </p:sp>
    </p:spTree>
    <p:extLst>
      <p:ext uri="{BB962C8B-B14F-4D97-AF65-F5344CB8AC3E}">
        <p14:creationId xmlns:p14="http://schemas.microsoft.com/office/powerpoint/2010/main" val="25298842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programme (column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texto"/>
          <p:cNvSpPr>
            <a:spLocks noGrp="1"/>
          </p:cNvSpPr>
          <p:nvPr>
            <p:ph type="body" sz="quarter" idx="13"/>
          </p:nvPr>
        </p:nvSpPr>
        <p:spPr>
          <a:xfrm>
            <a:off x="4716016" y="1268413"/>
            <a:ext cx="3959672" cy="5040312"/>
          </a:xfrm>
          <a:solidFill>
            <a:schemeClr val="accent6">
              <a:lumMod val="20000"/>
              <a:lumOff val="80000"/>
            </a:schemeClr>
          </a:solidFill>
          <a:ln w="38100">
            <a:solidFill>
              <a:srgbClr val="993300"/>
            </a:solidFill>
          </a:ln>
        </p:spPr>
        <p:txBody>
          <a:bodyPr wrap="none" lIns="90000" tIns="90000" rIns="90000" bIns="90000" anchor="ctr"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a:latin typeface="Consolas" pitchFamily="49" charset="0"/>
                <a:cs typeface="Consolas"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Haga clic para modificar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el estilo de texto del patrón</a:t>
            </a:r>
          </a:p>
        </p:txBody>
      </p:sp>
      <p:sp>
        <p:nvSpPr>
          <p:cNvPr id="7" name="5 Marcador de posición de imagen"/>
          <p:cNvSpPr>
            <a:spLocks noGrp="1"/>
          </p:cNvSpPr>
          <p:nvPr>
            <p:ph type="pic" sz="quarter" idx="14" hasCustomPrompt="1"/>
          </p:nvPr>
        </p:nvSpPr>
        <p:spPr>
          <a:xfrm>
            <a:off x="468313" y="1268413"/>
            <a:ext cx="3959225" cy="5040312"/>
          </a:xfrm>
        </p:spPr>
        <p:txBody>
          <a:bodyPr anchor="ctr" anchorCtr="1"/>
          <a:lstStyle>
            <a:lvl1pPr marL="0" indent="0">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28008444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gramme and text">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7" name="6 Marcador de texto"/>
          <p:cNvSpPr>
            <a:spLocks noGrp="1"/>
          </p:cNvSpPr>
          <p:nvPr>
            <p:ph type="body" sz="quarter" idx="14" hasCustomPrompt="1"/>
          </p:nvPr>
        </p:nvSpPr>
        <p:spPr>
          <a:xfrm>
            <a:off x="971550" y="4869160"/>
            <a:ext cx="7200900" cy="1439565"/>
          </a:xfrm>
        </p:spPr>
        <p:txBody>
          <a:bodyPr anchor="ctr" anchorCtr="1"/>
          <a:lstStyle>
            <a:lvl1pPr marL="0" indent="0" algn="ctr">
              <a:buNone/>
              <a:defRPr/>
            </a:lvl1pPr>
          </a:lstStyle>
          <a:p>
            <a:pPr lvl="0"/>
            <a:r>
              <a:rPr lang="en-GB" noProof="0" smtClean="0">
                <a:effectLst/>
              </a:rPr>
              <a:t>«Text»</a:t>
            </a:r>
            <a:endParaRPr lang="en-GB" noProof="0"/>
          </a:p>
        </p:txBody>
      </p:sp>
      <p:sp>
        <p:nvSpPr>
          <p:cNvPr id="8" name="5 Marcador de texto"/>
          <p:cNvSpPr>
            <a:spLocks noGrp="1"/>
          </p:cNvSpPr>
          <p:nvPr>
            <p:ph type="body" sz="quarter" idx="15"/>
          </p:nvPr>
        </p:nvSpPr>
        <p:spPr>
          <a:xfrm>
            <a:off x="1691680" y="1268413"/>
            <a:ext cx="5760640" cy="3456731"/>
          </a:xfrm>
          <a:solidFill>
            <a:schemeClr val="accent6">
              <a:lumMod val="20000"/>
              <a:lumOff val="80000"/>
            </a:schemeClr>
          </a:solidFill>
          <a:ln w="38100">
            <a:solidFill>
              <a:srgbClr val="993300"/>
            </a:solidFill>
          </a:ln>
        </p:spPr>
        <p:txBody>
          <a:bodyPr wrap="none" lIns="90000" tIns="90000" rIns="90000" bIns="90000" anchor="ctr" anchorCtr="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800">
                <a:latin typeface="Consolas" pitchFamily="49" charset="0"/>
                <a:cs typeface="Consolas" pitchFamily="49"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Haga clic para modificar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noProof="1" smtClean="0"/>
              <a:t>el estilo de texto del patrón</a:t>
            </a:r>
          </a:p>
        </p:txBody>
      </p:sp>
    </p:spTree>
    <p:extLst>
      <p:ext uri="{BB962C8B-B14F-4D97-AF65-F5344CB8AC3E}">
        <p14:creationId xmlns:p14="http://schemas.microsoft.com/office/powerpoint/2010/main" val="12042595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mpty">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extLst>
      <p:ext uri="{BB962C8B-B14F-4D97-AF65-F5344CB8AC3E}">
        <p14:creationId xmlns:p14="http://schemas.microsoft.com/office/powerpoint/2010/main" val="12000268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oadmap">
    <p:spTree>
      <p:nvGrpSpPr>
        <p:cNvPr id="1" name=""/>
        <p:cNvGrpSpPr/>
        <p:nvPr/>
      </p:nvGrpSpPr>
      <p:grpSpPr>
        <a:xfrm>
          <a:off x="0" y="0"/>
          <a:ext cx="0" cy="0"/>
          <a:chOff x="0" y="0"/>
          <a:chExt cx="0" cy="0"/>
        </a:xfrm>
      </p:grpSpPr>
      <p:pic>
        <p:nvPicPr>
          <p:cNvPr id="11" name="Picture 2" descr="fondo_titul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8" y="-12699"/>
            <a:ext cx="9188451"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hasCustomPrompt="1"/>
          </p:nvPr>
        </p:nvSpPr>
        <p:spPr>
          <a:xfrm>
            <a:off x="3347864" y="2130425"/>
            <a:ext cx="5400600" cy="578495"/>
          </a:xfrm>
        </p:spPr>
        <p:txBody>
          <a:bodyPr lIns="36000" tIns="36000" rIns="36000" bIns="36000"/>
          <a:lstStyle>
            <a:lvl1pPr algn="ctr">
              <a:defRPr b="1">
                <a:solidFill>
                  <a:srgbClr val="9B212C"/>
                </a:solidFill>
              </a:defRPr>
            </a:lvl1pPr>
          </a:lstStyle>
          <a:p>
            <a:r>
              <a:rPr lang="en-GB" noProof="0" dirty="0" smtClean="0">
                <a:effectLst/>
              </a:rPr>
              <a:t>«</a:t>
            </a:r>
            <a:r>
              <a:rPr lang="en-GB" noProof="0" dirty="0" smtClean="0"/>
              <a:t>Title</a:t>
            </a:r>
            <a:r>
              <a:rPr lang="en-GB" noProof="0" dirty="0" smtClean="0">
                <a:effectLst/>
              </a:rPr>
              <a:t>»</a:t>
            </a:r>
            <a:endParaRPr lang="es-ES" dirty="0"/>
          </a:p>
        </p:txBody>
      </p:sp>
      <p:sp>
        <p:nvSpPr>
          <p:cNvPr id="3" name="2 Subtítulo"/>
          <p:cNvSpPr>
            <a:spLocks noGrp="1"/>
          </p:cNvSpPr>
          <p:nvPr>
            <p:ph type="subTitle" idx="1" hasCustomPrompt="1"/>
          </p:nvPr>
        </p:nvSpPr>
        <p:spPr>
          <a:xfrm>
            <a:off x="3347864" y="2924944"/>
            <a:ext cx="5400600" cy="2976736"/>
          </a:xfrm>
        </p:spPr>
        <p:txBody>
          <a:bodyPr lIns="36000" tIns="36000" rIns="36000" bIns="36000" anchor="ctr" anchorCtr="0"/>
          <a:lstStyle>
            <a:lvl1pPr marL="0" indent="0" algn="ctr">
              <a:buNone/>
              <a:defRPr>
                <a:solidFill>
                  <a:srgbClr val="9B212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effectLst/>
              </a:rPr>
              <a:t>«</a:t>
            </a:r>
            <a:r>
              <a:rPr lang="en-GB" noProof="0" dirty="0" smtClean="0"/>
              <a:t>Subtitle</a:t>
            </a:r>
            <a:r>
              <a:rPr lang="en-GB" noProof="0" dirty="0" smtClean="0">
                <a:effectLst/>
              </a:rPr>
              <a:t>»</a:t>
            </a:r>
            <a:endParaRPr lang="en-GB" noProof="0" dirty="0"/>
          </a:p>
        </p:txBody>
      </p:sp>
    </p:spTree>
    <p:extLst>
      <p:ext uri="{BB962C8B-B14F-4D97-AF65-F5344CB8AC3E}">
        <p14:creationId xmlns:p14="http://schemas.microsoft.com/office/powerpoint/2010/main" val="40054434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11" name="Picture 2" descr="fondo_titul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8" y="-12699"/>
            <a:ext cx="9188451"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hasCustomPrompt="1"/>
          </p:nvPr>
        </p:nvSpPr>
        <p:spPr>
          <a:xfrm>
            <a:off x="3347864" y="2130425"/>
            <a:ext cx="5400600" cy="578495"/>
          </a:xfrm>
        </p:spPr>
        <p:txBody>
          <a:bodyPr lIns="36000" tIns="36000" rIns="36000" bIns="36000"/>
          <a:lstStyle>
            <a:lvl1pPr algn="ctr">
              <a:defRPr>
                <a:solidFill>
                  <a:srgbClr val="9B212C"/>
                </a:solidFill>
              </a:defRPr>
            </a:lvl1pPr>
          </a:lstStyle>
          <a:p>
            <a:r>
              <a:rPr lang="en-GB" noProof="0" smtClean="0">
                <a:effectLst/>
              </a:rPr>
              <a:t>«</a:t>
            </a:r>
            <a:r>
              <a:rPr lang="en-GB" noProof="0" smtClean="0"/>
              <a:t>Thanks</a:t>
            </a:r>
            <a:r>
              <a:rPr lang="en-GB" noProof="0" smtClean="0">
                <a:effectLst/>
              </a:rPr>
              <a:t>»</a:t>
            </a:r>
            <a:endParaRPr lang="en-GB" noProof="0"/>
          </a:p>
        </p:txBody>
      </p:sp>
      <p:sp>
        <p:nvSpPr>
          <p:cNvPr id="17" name="2 Subtítulo"/>
          <p:cNvSpPr>
            <a:spLocks noGrp="1"/>
          </p:cNvSpPr>
          <p:nvPr>
            <p:ph type="subTitle" idx="1" hasCustomPrompt="1"/>
          </p:nvPr>
        </p:nvSpPr>
        <p:spPr>
          <a:xfrm>
            <a:off x="3347864" y="2924944"/>
            <a:ext cx="5400600" cy="2976736"/>
          </a:xfrm>
        </p:spPr>
        <p:txBody>
          <a:bodyPr lIns="36000" tIns="36000" rIns="36000" bIns="36000" anchor="ctr" anchorCtr="0"/>
          <a:lstStyle>
            <a:lvl1pPr marL="0" indent="0" algn="ctr">
              <a:buNone/>
              <a:defRPr>
                <a:solidFill>
                  <a:srgbClr val="9B212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effectLst/>
              </a:rPr>
              <a:t>«</a:t>
            </a:r>
            <a:r>
              <a:rPr lang="en-GB" noProof="0" dirty="0" smtClean="0"/>
              <a:t>Subtitle</a:t>
            </a:r>
            <a:r>
              <a:rPr lang="en-GB" noProof="0" dirty="0" smtClean="0">
                <a:effectLst/>
              </a:rPr>
              <a:t>»</a:t>
            </a:r>
            <a:endParaRPr lang="en-GB" noProof="0" dirty="0"/>
          </a:p>
        </p:txBody>
      </p:sp>
    </p:spTree>
    <p:extLst>
      <p:ext uri="{BB962C8B-B14F-4D97-AF65-F5344CB8AC3E}">
        <p14:creationId xmlns:p14="http://schemas.microsoft.com/office/powerpoint/2010/main" val="8317191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a:t>
            </a:r>
            <a:r>
              <a:rPr lang="en-GB" noProof="0" smtClean="0"/>
              <a:t>Title</a:t>
            </a:r>
            <a:r>
              <a:rPr lang="en-GB" noProof="0" smtClean="0">
                <a:effectLst/>
              </a:rPr>
              <a:t>»</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4" name="3 Marcador de posición de imagen"/>
          <p:cNvSpPr>
            <a:spLocks noGrp="1"/>
          </p:cNvSpPr>
          <p:nvPr>
            <p:ph type="pic" sz="quarter" idx="13" hasCustomPrompt="1"/>
          </p:nvPr>
        </p:nvSpPr>
        <p:spPr>
          <a:xfrm>
            <a:off x="1238734" y="1790760"/>
            <a:ext cx="6634854" cy="4014504"/>
          </a:xfrm>
        </p:spPr>
        <p:txBody>
          <a:bodyPr anchor="ctr" anchorCtr="1"/>
          <a:lstStyle>
            <a:lvl1pPr marL="0" indent="0" algn="ctr">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2908725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defRPr/>
            </a:lvl1pPr>
          </a:lstStyle>
          <a:p>
            <a:r>
              <a:rPr lang="en-GB" noProof="0" smtClean="0">
                <a:effectLst/>
              </a:rPr>
              <a:t>«Title»</a:t>
            </a:r>
            <a:endParaRPr lang="en-GB" noProof="0"/>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4" name="3 Marcador de posición de imagen"/>
          <p:cNvSpPr>
            <a:spLocks noGrp="1"/>
          </p:cNvSpPr>
          <p:nvPr>
            <p:ph type="pic" sz="quarter" idx="13" hasCustomPrompt="1"/>
          </p:nvPr>
        </p:nvSpPr>
        <p:spPr>
          <a:xfrm>
            <a:off x="1685114" y="1263134"/>
            <a:ext cx="5742094" cy="3474328"/>
          </a:xfrm>
        </p:spPr>
        <p:txBody>
          <a:bodyPr anchor="ctr" anchorCtr="1"/>
          <a:lstStyle>
            <a:lvl1pPr marL="0" indent="0" algn="ctr">
              <a:buNone/>
              <a:defRPr/>
            </a:lvl1pPr>
          </a:lstStyle>
          <a:p>
            <a:r>
              <a:rPr lang="en-GB" noProof="0" dirty="0" smtClean="0">
                <a:effectLst/>
              </a:rPr>
              <a:t>«Image»</a:t>
            </a:r>
            <a:endParaRPr lang="en-GB" noProof="0" dirty="0"/>
          </a:p>
        </p:txBody>
      </p:sp>
      <p:sp>
        <p:nvSpPr>
          <p:cNvPr id="7" name="6 Marcador de texto"/>
          <p:cNvSpPr>
            <a:spLocks noGrp="1"/>
          </p:cNvSpPr>
          <p:nvPr>
            <p:ph type="body" sz="quarter" idx="14" hasCustomPrompt="1"/>
          </p:nvPr>
        </p:nvSpPr>
        <p:spPr>
          <a:xfrm>
            <a:off x="971550" y="4869160"/>
            <a:ext cx="7200900" cy="1439565"/>
          </a:xfrm>
        </p:spPr>
        <p:txBody>
          <a:bodyPr anchor="ctr" anchorCtr="1"/>
          <a:lstStyle>
            <a:lvl1pPr marL="0" indent="0" algn="ctr">
              <a:buNone/>
              <a:defRPr/>
            </a:lvl1pPr>
          </a:lstStyle>
          <a:p>
            <a:pPr lvl="0"/>
            <a:r>
              <a:rPr lang="en-GB" noProof="0" smtClean="0">
                <a:effectLst/>
              </a:rPr>
              <a:t>«Text»</a:t>
            </a:r>
            <a:endParaRPr lang="en-GB" noProof="0"/>
          </a:p>
        </p:txBody>
      </p:sp>
    </p:spTree>
    <p:extLst>
      <p:ext uri="{BB962C8B-B14F-4D97-AF65-F5344CB8AC3E}">
        <p14:creationId xmlns:p14="http://schemas.microsoft.com/office/powerpoint/2010/main" val="3898924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enumeration">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smtClean="0">
                <a:effectLst/>
              </a:rPr>
              <a:t>«Title»</a:t>
            </a:r>
            <a:endParaRPr lang="en-GB" noProof="0"/>
          </a:p>
        </p:txBody>
      </p:sp>
      <p:sp>
        <p:nvSpPr>
          <p:cNvPr id="4" name="3 Marcador de contenido"/>
          <p:cNvSpPr>
            <a:spLocks noGrp="1"/>
          </p:cNvSpPr>
          <p:nvPr>
            <p:ph sz="half" idx="2" hasCustomPrompt="1"/>
          </p:nvPr>
        </p:nvSpPr>
        <p:spPr>
          <a:xfrm>
            <a:off x="4716016" y="1268760"/>
            <a:ext cx="3960000" cy="5040560"/>
          </a:xfrm>
        </p:spPr>
        <p:txBody>
          <a:bodyPr anchor="ctr" anchorCtr="0"/>
          <a:lstStyle>
            <a:lvl1pPr>
              <a:defRPr sz="2800"/>
            </a:lvl1pPr>
            <a:lvl2pPr>
              <a:defRPr sz="24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First level</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posición de imagen"/>
          <p:cNvSpPr>
            <a:spLocks noGrp="1"/>
          </p:cNvSpPr>
          <p:nvPr>
            <p:ph type="pic" sz="quarter" idx="13" hasCustomPrompt="1"/>
          </p:nvPr>
        </p:nvSpPr>
        <p:spPr>
          <a:xfrm>
            <a:off x="468313" y="1268413"/>
            <a:ext cx="3959225" cy="5040312"/>
          </a:xfrm>
        </p:spPr>
        <p:txBody>
          <a:bodyPr anchor="ctr" anchorCtr="1"/>
          <a:lstStyle>
            <a:lvl1pPr marL="0" indent="0">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490897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numeration">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smtClean="0">
                <a:effectLst/>
              </a:rPr>
              <a:t>«Title»</a:t>
            </a:r>
            <a:endParaRPr lang="en-GB" noProof="0"/>
          </a:p>
        </p:txBody>
      </p:sp>
      <p:sp>
        <p:nvSpPr>
          <p:cNvPr id="3" name="2 Marcador de contenido"/>
          <p:cNvSpPr>
            <a:spLocks noGrp="1"/>
          </p:cNvSpPr>
          <p:nvPr>
            <p:ph idx="1" hasCustomPrompt="1"/>
          </p:nvPr>
        </p:nvSpPr>
        <p:spPr>
          <a:xfrm>
            <a:off x="457200" y="1268760"/>
            <a:ext cx="8229600" cy="5040560"/>
          </a:xfrm>
        </p:spPr>
        <p:txBody>
          <a:bodyPr anchor="ctr" anchorCtr="0"/>
          <a:lstStyle>
            <a:lvl1pPr>
              <a:defRPr/>
            </a:lvl1pPr>
            <a:lvl2pPr>
              <a:defRPr/>
            </a:lvl2pPr>
            <a:lvl3pPr>
              <a:defRPr baseline="0"/>
            </a:lvl3pPr>
            <a:lvl4pPr>
              <a:defRPr/>
            </a:lvl4pPr>
            <a:lvl5pPr>
              <a:defRPr/>
            </a:lvl5pPr>
          </a:lstStyle>
          <a:p>
            <a:pPr lvl="0"/>
            <a:r>
              <a:rPr lang="en-GB" noProof="0" smtClean="0"/>
              <a:t>First level</a:t>
            </a:r>
          </a:p>
          <a:p>
            <a:pPr lvl="1"/>
            <a:r>
              <a:rPr lang="en-GB" noProof="0" smtClean="0"/>
              <a:t>Second level</a:t>
            </a:r>
          </a:p>
          <a:p>
            <a:pPr lvl="2"/>
            <a:r>
              <a:rPr lang="en-GB" noProof="0" smtClean="0"/>
              <a:t>Third level</a:t>
            </a:r>
          </a:p>
          <a:p>
            <a:pPr lvl="3"/>
            <a:r>
              <a:rPr lang="en-GB" noProof="0" smtClean="0"/>
              <a:t>Fouth level</a:t>
            </a:r>
          </a:p>
          <a:p>
            <a:pPr lvl="4"/>
            <a:r>
              <a:rPr lang="en-GB" noProof="0" smtClean="0"/>
              <a:t>Fifth level</a:t>
            </a:r>
            <a:endParaRPr lang="en-GB" noProof="0"/>
          </a:p>
        </p:txBody>
      </p:sp>
      <p:sp>
        <p:nvSpPr>
          <p:cNvPr id="6" name="5 Marcador de número de diapositiva"/>
          <p:cNvSpPr>
            <a:spLocks noGrp="1"/>
          </p:cNvSpPr>
          <p:nvPr>
            <p:ph type="sldNum" sz="quarter" idx="12"/>
          </p:nvPr>
        </p:nvSpPr>
        <p:spPr>
          <a:xfrm>
            <a:off x="6553200" y="6442610"/>
            <a:ext cx="2133600" cy="365125"/>
          </a:xfrm>
        </p:spPr>
        <p:txBody>
          <a:bodyPr/>
          <a:lstStyle/>
          <a:p>
            <a:fld id="{132FADFE-3B8F-471C-ABF0-DBC7717ECBBC}" type="slidenum">
              <a:rPr lang="es-ES" smtClean="0"/>
              <a:pPr/>
              <a:t>‹Nº›</a:t>
            </a:fld>
            <a:endParaRPr lang="es-ES" dirty="0"/>
          </a:p>
        </p:txBody>
      </p:sp>
    </p:spTree>
    <p:extLst>
      <p:ext uri="{BB962C8B-B14F-4D97-AF65-F5344CB8AC3E}">
        <p14:creationId xmlns:p14="http://schemas.microsoft.com/office/powerpoint/2010/main" val="179283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ouble enumeration">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3" name="2 Marcador de contenido"/>
          <p:cNvSpPr>
            <a:spLocks noGrp="1"/>
          </p:cNvSpPr>
          <p:nvPr>
            <p:ph sz="half" idx="1" hasCustomPrompt="1"/>
          </p:nvPr>
        </p:nvSpPr>
        <p:spPr>
          <a:xfrm>
            <a:off x="457200" y="1268760"/>
            <a:ext cx="4038600" cy="5040560"/>
          </a:xfrm>
        </p:spPr>
        <p:txBody>
          <a:bodyPr anchor="ctr"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First level</a:t>
            </a:r>
          </a:p>
          <a:p>
            <a:pPr lvl="1"/>
            <a:r>
              <a:rPr lang="en-GB" noProof="0" smtClean="0"/>
              <a:t>Second level</a:t>
            </a:r>
          </a:p>
          <a:p>
            <a:pPr lvl="2"/>
            <a:r>
              <a:rPr lang="en-GB" noProof="0" smtClean="0"/>
              <a:t>Third level</a:t>
            </a:r>
          </a:p>
          <a:p>
            <a:pPr lvl="3"/>
            <a:r>
              <a:rPr lang="en-GB" noProof="0" smtClean="0"/>
              <a:t>Fouth level</a:t>
            </a:r>
          </a:p>
          <a:p>
            <a:pPr lvl="4"/>
            <a:r>
              <a:rPr lang="en-GB" noProof="0" smtClean="0"/>
              <a:t>Fifth level</a:t>
            </a:r>
            <a:endParaRPr lang="en-GB" noProof="0"/>
          </a:p>
        </p:txBody>
      </p:sp>
      <p:sp>
        <p:nvSpPr>
          <p:cNvPr id="4" name="3 Marcador de contenido"/>
          <p:cNvSpPr>
            <a:spLocks noGrp="1"/>
          </p:cNvSpPr>
          <p:nvPr>
            <p:ph sz="half" idx="2" hasCustomPrompt="1"/>
          </p:nvPr>
        </p:nvSpPr>
        <p:spPr>
          <a:xfrm>
            <a:off x="4648200" y="1268760"/>
            <a:ext cx="4038600" cy="5040560"/>
          </a:xfrm>
        </p:spPr>
        <p:txBody>
          <a:bodyPr anchor="ctr"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First level</a:t>
            </a:r>
          </a:p>
          <a:p>
            <a:pPr lvl="1"/>
            <a:r>
              <a:rPr lang="en-GB" noProof="0" smtClean="0"/>
              <a:t>Second level</a:t>
            </a:r>
          </a:p>
          <a:p>
            <a:pPr lvl="2"/>
            <a:r>
              <a:rPr lang="en-GB" noProof="0" smtClean="0"/>
              <a:t>Third level</a:t>
            </a:r>
          </a:p>
          <a:p>
            <a:pPr lvl="3"/>
            <a:r>
              <a:rPr lang="en-GB" noProof="0" smtClean="0"/>
              <a:t>Fouth level</a:t>
            </a:r>
          </a:p>
          <a:p>
            <a:pPr lvl="4"/>
            <a:r>
              <a:rPr lang="en-GB" noProof="0" smtClean="0"/>
              <a:t>Fifth level</a:t>
            </a:r>
            <a:endParaRPr lang="en-GB" noProof="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Tree>
    <p:extLst>
      <p:ext uri="{BB962C8B-B14F-4D97-AF65-F5344CB8AC3E}">
        <p14:creationId xmlns:p14="http://schemas.microsoft.com/office/powerpoint/2010/main" val="1539055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lvl1pPr algn="l">
              <a:defRPr/>
            </a:lvl1pPr>
          </a:lstStyle>
          <a:p>
            <a:r>
              <a:rPr lang="en-GB" noProof="0" dirty="0" smtClean="0">
                <a:effectLst/>
              </a:rPr>
              <a:t>«Title»</a:t>
            </a:r>
            <a:endParaRPr lang="en-GB" noProof="0" dirty="0"/>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6" name="5 Marcador de posición de imagen"/>
          <p:cNvSpPr>
            <a:spLocks noGrp="1"/>
          </p:cNvSpPr>
          <p:nvPr>
            <p:ph type="pic" sz="quarter" idx="13" hasCustomPrompt="1"/>
          </p:nvPr>
        </p:nvSpPr>
        <p:spPr>
          <a:xfrm>
            <a:off x="468313" y="1268413"/>
            <a:ext cx="3959225" cy="5040312"/>
          </a:xfrm>
        </p:spPr>
        <p:txBody>
          <a:bodyPr anchor="ctr" anchorCtr="1"/>
          <a:lstStyle>
            <a:lvl1pPr marL="0" indent="0">
              <a:buNone/>
              <a:defRPr/>
            </a:lvl1pPr>
          </a:lstStyle>
          <a:p>
            <a:r>
              <a:rPr lang="en-GB" noProof="0" dirty="0" smtClean="0">
                <a:effectLst/>
              </a:rPr>
              <a:t>«Image»</a:t>
            </a:r>
            <a:endParaRPr lang="en-GB" noProof="0" dirty="0"/>
          </a:p>
        </p:txBody>
      </p:sp>
      <p:sp>
        <p:nvSpPr>
          <p:cNvPr id="8" name="5 Marcador de posición de imagen"/>
          <p:cNvSpPr>
            <a:spLocks noGrp="1"/>
          </p:cNvSpPr>
          <p:nvPr>
            <p:ph type="pic" sz="quarter" idx="14" hasCustomPrompt="1"/>
          </p:nvPr>
        </p:nvSpPr>
        <p:spPr>
          <a:xfrm>
            <a:off x="4716016" y="1268760"/>
            <a:ext cx="3959225" cy="5040312"/>
          </a:xfrm>
        </p:spPr>
        <p:txBody>
          <a:bodyPr anchor="ctr" anchorCtr="1"/>
          <a:lstStyle>
            <a:lvl1pPr marL="0" indent="0">
              <a:buNone/>
              <a:defRPr/>
            </a:lvl1pPr>
          </a:lstStyle>
          <a:p>
            <a:r>
              <a:rPr lang="en-GB" noProof="0" dirty="0" smtClean="0">
                <a:effectLst/>
              </a:rPr>
              <a:t>«Image»</a:t>
            </a:r>
            <a:endParaRPr lang="en-GB" noProof="0" dirty="0"/>
          </a:p>
        </p:txBody>
      </p:sp>
    </p:spTree>
    <p:extLst>
      <p:ext uri="{BB962C8B-B14F-4D97-AF65-F5344CB8AC3E}">
        <p14:creationId xmlns:p14="http://schemas.microsoft.com/office/powerpoint/2010/main" val="1431163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bwMode="blackGray">
          <a:xfrm>
            <a:off x="457200" y="274638"/>
            <a:ext cx="8229600" cy="634082"/>
          </a:xfrm>
          <a:prstGeom prst="rect">
            <a:avLst/>
          </a:prstGeom>
        </p:spPr>
        <p:txBody>
          <a:bodyPr vert="horz" lIns="91440" tIns="45720" rIns="91440" bIns="45720" rtlCol="0" anchor="ctr">
            <a:normAutofit/>
          </a:bodyPr>
          <a:lstStyle/>
          <a:p>
            <a:r>
              <a:rPr lang="en-GB" noProof="0" dirty="0" smtClean="0">
                <a:effectLst/>
              </a:rPr>
              <a:t>«</a:t>
            </a:r>
            <a:r>
              <a:rPr lang="en-GB" noProof="0" dirty="0" smtClean="0"/>
              <a:t>Title</a:t>
            </a:r>
            <a:r>
              <a:rPr lang="en-GB" noProof="0" dirty="0" smtClean="0">
                <a:effectLst/>
              </a:rPr>
              <a:t>»</a:t>
            </a:r>
            <a:endParaRPr lang="en-GB" noProof="0" dirty="0"/>
          </a:p>
        </p:txBody>
      </p:sp>
      <p:sp>
        <p:nvSpPr>
          <p:cNvPr id="3" name="2 Marcador de texto"/>
          <p:cNvSpPr>
            <a:spLocks noGrp="1"/>
          </p:cNvSpPr>
          <p:nvPr>
            <p:ph type="body" idx="1"/>
          </p:nvPr>
        </p:nvSpPr>
        <p:spPr bwMode="blackGray">
          <a:xfrm>
            <a:off x="457200" y="1268760"/>
            <a:ext cx="8229600" cy="5040560"/>
          </a:xfrm>
          <a:prstGeom prst="rect">
            <a:avLst/>
          </a:prstGeom>
        </p:spPr>
        <p:txBody>
          <a:bodyPr vert="horz" lIns="91440" tIns="45720" rIns="91440" bIns="45720" rtlCol="0">
            <a:normAutofit/>
          </a:bodyPr>
          <a:lstStyle/>
          <a:p>
            <a:pPr lvl="0"/>
            <a:r>
              <a:rPr lang="en-GB" noProof="0" dirty="0" smtClean="0"/>
              <a:t>First level</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5 Marcador de número de diapositiva"/>
          <p:cNvSpPr>
            <a:spLocks noGrp="1"/>
          </p:cNvSpPr>
          <p:nvPr>
            <p:ph type="sldNum" sz="quarter" idx="4"/>
          </p:nvPr>
        </p:nvSpPr>
        <p:spPr>
          <a:xfrm>
            <a:off x="6553200" y="6453336"/>
            <a:ext cx="2133600" cy="365125"/>
          </a:xfrm>
          <a:prstGeom prst="rect">
            <a:avLst/>
          </a:prstGeom>
        </p:spPr>
        <p:txBody>
          <a:bodyPr vert="horz" lIns="91440" tIns="45720" rIns="91440" bIns="45720" rtlCol="0" anchor="ctr"/>
          <a:lstStyle>
            <a:lvl1pPr algn="r">
              <a:defRPr sz="1200">
                <a:solidFill>
                  <a:srgbClr val="9B212C"/>
                </a:solidFill>
              </a:defRPr>
            </a:lvl1pPr>
          </a:lstStyle>
          <a:p>
            <a:fld id="{132FADFE-3B8F-471C-ABF0-DBC7717ECBBC}" type="slidenum">
              <a:rPr lang="es-ES" smtClean="0"/>
              <a:pPr/>
              <a:t>‹Nº›</a:t>
            </a:fld>
            <a:endParaRPr lang="es-ES" dirty="0"/>
          </a:p>
        </p:txBody>
      </p:sp>
      <p:cxnSp>
        <p:nvCxnSpPr>
          <p:cNvPr id="9" name="8 Conector recto"/>
          <p:cNvCxnSpPr/>
          <p:nvPr/>
        </p:nvCxnSpPr>
        <p:spPr>
          <a:xfrm>
            <a:off x="467544" y="1087240"/>
            <a:ext cx="8208912" cy="0"/>
          </a:xfrm>
          <a:prstGeom prst="line">
            <a:avLst/>
          </a:prstGeom>
          <a:ln w="76200">
            <a:solidFill>
              <a:srgbClr val="993300"/>
            </a:solidFill>
          </a:ln>
        </p:spPr>
        <p:style>
          <a:lnRef idx="1">
            <a:schemeClr val="accent1"/>
          </a:lnRef>
          <a:fillRef idx="0">
            <a:schemeClr val="accent1"/>
          </a:fillRef>
          <a:effectRef idx="0">
            <a:schemeClr val="accent1"/>
          </a:effectRef>
          <a:fontRef idx="minor">
            <a:schemeClr val="tx1"/>
          </a:fontRef>
        </p:style>
      </p:cxnSp>
      <p:pic>
        <p:nvPicPr>
          <p:cNvPr id="8" name="Picture 5" descr="Portada-Castellano-5_30"/>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r="34008"/>
          <a:stretch/>
        </p:blipFill>
        <p:spPr bwMode="auto">
          <a:xfrm>
            <a:off x="3" y="6369051"/>
            <a:ext cx="3165891"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6135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6" r:id="rId9"/>
    <p:sldLayoutId id="2147483678" r:id="rId10"/>
    <p:sldLayoutId id="2147483683" r:id="rId11"/>
    <p:sldLayoutId id="2147483679" r:id="rId12"/>
    <p:sldLayoutId id="2147483680" r:id="rId13"/>
    <p:sldLayoutId id="2147483681" r:id="rId14"/>
    <p:sldLayoutId id="2147483682" r:id="rId15"/>
    <p:sldLayoutId id="2147483675" r:id="rId16"/>
  </p:sldLayoutIdLst>
  <p:timing>
    <p:tnLst>
      <p:par>
        <p:cTn id="1" dur="indefinite" restart="never" nodeType="tmRoot"/>
      </p:par>
    </p:tnLst>
  </p:timing>
  <p:hf hdr="0" ftr="0" dt="0"/>
  <p:txStyles>
    <p:titleStyle>
      <a:lvl1pPr algn="l" defTabSz="914400" rtl="0" eaLnBrk="1" latinLnBrk="0" hangingPunct="1">
        <a:spcBef>
          <a:spcPct val="0"/>
        </a:spcBef>
        <a:buNone/>
        <a:defRPr sz="4400" kern="1200">
          <a:solidFill>
            <a:srgbClr val="9933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rgbClr val="99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99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99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99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99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79712" y="0"/>
            <a:ext cx="7191513" cy="1874639"/>
          </a:xfrm>
        </p:spPr>
        <p:txBody>
          <a:bodyPr>
            <a:normAutofit fontScale="90000"/>
          </a:bodyPr>
          <a:lstStyle/>
          <a:p>
            <a:r>
              <a:rPr lang="en-GB" dirty="0" err="1" smtClean="0"/>
              <a:t>Laboratorio</a:t>
            </a:r>
            <a:r>
              <a:rPr lang="en-GB" dirty="0" smtClean="0"/>
              <a:t> 1:</a:t>
            </a:r>
            <a:br>
              <a:rPr lang="en-GB" dirty="0" smtClean="0"/>
            </a:br>
            <a:r>
              <a:rPr lang="en-GB" dirty="0" err="1" smtClean="0"/>
              <a:t>Administración</a:t>
            </a:r>
            <a:r>
              <a:rPr lang="en-GB" dirty="0" smtClean="0"/>
              <a:t> de Sistemas Linux</a:t>
            </a:r>
            <a:endParaRPr lang="en-GB" dirty="0"/>
          </a:p>
        </p:txBody>
      </p:sp>
      <p:sp>
        <p:nvSpPr>
          <p:cNvPr id="4" name="Subtítulo 3"/>
          <p:cNvSpPr>
            <a:spLocks noGrp="1"/>
          </p:cNvSpPr>
          <p:nvPr>
            <p:ph type="subTitle" idx="1"/>
          </p:nvPr>
        </p:nvSpPr>
        <p:spPr>
          <a:xfrm>
            <a:off x="2627784" y="2276872"/>
            <a:ext cx="6543441" cy="5194105"/>
          </a:xfrm>
        </p:spPr>
        <p:txBody>
          <a:bodyPr wrap="square" anchor="t" anchorCtr="0">
            <a:spAutoFit/>
          </a:bodyPr>
          <a:lstStyle/>
          <a:p>
            <a:pPr marL="514350" indent="-514350" algn="l">
              <a:buAutoNum type="arabicPeriod"/>
            </a:pPr>
            <a:r>
              <a:rPr lang="es-ES" dirty="0" smtClean="0"/>
              <a:t>Comandos en modo consola</a:t>
            </a:r>
          </a:p>
          <a:p>
            <a:pPr marL="514350" indent="-514350" algn="l">
              <a:buAutoNum type="arabicPeriod"/>
            </a:pPr>
            <a:r>
              <a:rPr lang="es-ES" dirty="0" smtClean="0"/>
              <a:t>Edición de texto en consola</a:t>
            </a:r>
          </a:p>
          <a:p>
            <a:pPr marL="514350" indent="-514350" algn="l">
              <a:buAutoNum type="arabicPeriod"/>
            </a:pPr>
            <a:r>
              <a:rPr lang="es-ES" dirty="0" smtClean="0"/>
              <a:t>Procesos en segundo plano</a:t>
            </a:r>
          </a:p>
          <a:p>
            <a:pPr marL="514350" indent="-514350" algn="l">
              <a:buAutoNum type="arabicPeriod"/>
            </a:pPr>
            <a:r>
              <a:rPr lang="es-ES" dirty="0" smtClean="0"/>
              <a:t>Redirección y tuberías</a:t>
            </a:r>
          </a:p>
          <a:p>
            <a:pPr marL="514350" indent="-514350" algn="l">
              <a:buAutoNum type="arabicPeriod"/>
            </a:pPr>
            <a:r>
              <a:rPr lang="es-ES" dirty="0" smtClean="0"/>
              <a:t>Usuarios, grupos y administradores</a:t>
            </a:r>
          </a:p>
          <a:p>
            <a:pPr marL="514350" indent="-514350" algn="l">
              <a:buAutoNum type="arabicPeriod"/>
            </a:pPr>
            <a:r>
              <a:rPr lang="es-ES" dirty="0" smtClean="0"/>
              <a:t>Conexión a sistemas remotos</a:t>
            </a:r>
          </a:p>
          <a:p>
            <a:pPr marL="514350" indent="-514350" algn="l">
              <a:buAutoNum type="arabicPeriod"/>
            </a:pPr>
            <a:r>
              <a:rPr lang="es-ES" dirty="0" smtClean="0"/>
              <a:t>Instalación y administración de software</a:t>
            </a:r>
          </a:p>
          <a:p>
            <a:pPr marL="514350" indent="-514350" algn="l">
              <a:buAutoNum type="arabicPeriod"/>
            </a:pPr>
            <a:endParaRPr lang="es-ES" dirty="0"/>
          </a:p>
        </p:txBody>
      </p:sp>
    </p:spTree>
    <p:extLst>
      <p:ext uri="{BB962C8B-B14F-4D97-AF65-F5344CB8AC3E}">
        <p14:creationId xmlns:p14="http://schemas.microsoft.com/office/powerpoint/2010/main" val="984768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smtClean="0">
                <a:solidFill>
                  <a:srgbClr val="993300"/>
                </a:solidFill>
              </a:rPr>
              <a:t>man</a:t>
            </a:r>
          </a:p>
          <a:p>
            <a:r>
              <a:rPr lang="es-ES" altLang="es-ES" sz="2400" b="1" dirty="0" smtClean="0">
                <a:solidFill>
                  <a:srgbClr val="993300"/>
                </a:solidFill>
              </a:rPr>
              <a:t>Propósito</a:t>
            </a:r>
            <a:r>
              <a:rPr lang="es-ES" altLang="es-ES" sz="2400" dirty="0" smtClean="0">
                <a:solidFill>
                  <a:srgbClr val="993300"/>
                </a:solidFill>
              </a:rPr>
              <a:t>: acceso a la documentación del sistema</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smtClean="0">
                <a:solidFill>
                  <a:srgbClr val="993300"/>
                </a:solidFill>
              </a:rPr>
              <a:t>man [sección] materia</a:t>
            </a:r>
          </a:p>
          <a:p>
            <a:pPr lvl="1" indent="0">
              <a:buNone/>
            </a:pPr>
            <a:r>
              <a:rPr lang="es-ES" altLang="es-ES" sz="2000" dirty="0" smtClean="0">
                <a:solidFill>
                  <a:srgbClr val="993300"/>
                </a:solidFill>
              </a:rPr>
              <a:t>man –k clave</a:t>
            </a:r>
          </a:p>
          <a:p>
            <a:pPr lvl="1"/>
            <a:r>
              <a:rPr lang="es-ES" altLang="es-ES" sz="2000" i="1" dirty="0" smtClean="0">
                <a:solidFill>
                  <a:srgbClr val="993300"/>
                </a:solidFill>
              </a:rPr>
              <a:t>materia</a:t>
            </a:r>
            <a:r>
              <a:rPr lang="es-ES" altLang="es-ES" sz="2000" dirty="0" smtClean="0">
                <a:solidFill>
                  <a:srgbClr val="993300"/>
                </a:solidFill>
              </a:rPr>
              <a:t> es el elemento sobre el que se solicita información</a:t>
            </a:r>
          </a:p>
          <a:p>
            <a:pPr lvl="1"/>
            <a:r>
              <a:rPr lang="es-ES" altLang="es-ES" sz="2000" i="1" dirty="0" smtClean="0">
                <a:solidFill>
                  <a:srgbClr val="993300"/>
                </a:solidFill>
              </a:rPr>
              <a:t>sección</a:t>
            </a:r>
            <a:r>
              <a:rPr lang="es-ES" altLang="es-ES" sz="2000" dirty="0" smtClean="0">
                <a:solidFill>
                  <a:srgbClr val="993300"/>
                </a:solidFill>
              </a:rPr>
              <a:t> (opcional) es la sección en la que se desea buscar</a:t>
            </a:r>
          </a:p>
          <a:p>
            <a:pPr lvl="2"/>
            <a:r>
              <a:rPr lang="es-ES" altLang="es-ES" sz="1600" dirty="0" smtClean="0">
                <a:solidFill>
                  <a:srgbClr val="993300"/>
                </a:solidFill>
              </a:rPr>
              <a:t>Secciones 1, 6 y 8: comandos del sistema</a:t>
            </a:r>
          </a:p>
          <a:p>
            <a:pPr lvl="2"/>
            <a:r>
              <a:rPr lang="es-ES" altLang="es-ES" sz="1600" dirty="0" smtClean="0">
                <a:solidFill>
                  <a:srgbClr val="993300"/>
                </a:solidFill>
              </a:rPr>
              <a:t>Secciones 2 y 3: llamadas al sistema (API)</a:t>
            </a:r>
          </a:p>
          <a:p>
            <a:pPr lvl="2"/>
            <a:r>
              <a:rPr lang="es-ES" altLang="es-ES" sz="1600" dirty="0" smtClean="0">
                <a:solidFill>
                  <a:srgbClr val="993300"/>
                </a:solidFill>
              </a:rPr>
              <a:t>Secciones 4, 5 y 7: temas relacionados con archivos</a:t>
            </a:r>
          </a:p>
          <a:p>
            <a:pPr lvl="1"/>
            <a:r>
              <a:rPr lang="es-ES" altLang="es-ES" sz="2000" i="1" dirty="0" smtClean="0">
                <a:solidFill>
                  <a:srgbClr val="993300"/>
                </a:solidFill>
              </a:rPr>
              <a:t>-k clave</a:t>
            </a:r>
            <a:r>
              <a:rPr lang="es-ES" altLang="es-ES" sz="2000" dirty="0" smtClean="0">
                <a:solidFill>
                  <a:srgbClr val="993300"/>
                </a:solidFill>
              </a:rPr>
              <a:t>: busca todos los temas que contienen la palabra clave</a:t>
            </a:r>
            <a:endParaRPr lang="es-ES" altLang="es-ES" sz="2000" dirty="0">
              <a:solidFill>
                <a:srgbClr val="993300"/>
              </a:solidFill>
            </a:endParaRPr>
          </a:p>
          <a:p>
            <a:pPr lvl="1"/>
            <a:endParaRPr lang="es-ES" altLang="es-ES"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10</a:t>
            </a:fld>
            <a:endParaRPr lang="es-ES" dirty="0"/>
          </a:p>
        </p:txBody>
      </p:sp>
    </p:spTree>
    <p:extLst>
      <p:ext uri="{BB962C8B-B14F-4D97-AF65-F5344CB8AC3E}">
        <p14:creationId xmlns:p14="http://schemas.microsoft.com/office/powerpoint/2010/main" val="2393506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ls</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lista un conjunto de archivos, el contenido de un árbol de directorios o cualquier combinación de lo anterior</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ls</a:t>
            </a:r>
            <a:r>
              <a:rPr lang="es-ES" altLang="es-ES" sz="2000" dirty="0" smtClean="0">
                <a:solidFill>
                  <a:srgbClr val="993300"/>
                </a:solidFill>
              </a:rPr>
              <a:t> [opciones] [archivos]</a:t>
            </a:r>
          </a:p>
          <a:p>
            <a:pPr lvl="1"/>
            <a:r>
              <a:rPr lang="es-ES" altLang="es-ES" sz="2000" i="1" dirty="0" smtClean="0">
                <a:solidFill>
                  <a:srgbClr val="993300"/>
                </a:solidFill>
              </a:rPr>
              <a:t>archivos</a:t>
            </a:r>
            <a:r>
              <a:rPr lang="es-ES" altLang="es-ES" sz="2000" dirty="0" smtClean="0">
                <a:solidFill>
                  <a:srgbClr val="993300"/>
                </a:solidFill>
              </a:rPr>
              <a:t> son los archivos o directorios a mostrar. Si no se especifica ninguno, muestra el contenido del directorio actual</a:t>
            </a:r>
          </a:p>
          <a:p>
            <a:pPr lvl="1"/>
            <a:r>
              <a:rPr lang="es-ES" altLang="es-ES" sz="2000" dirty="0" smtClean="0">
                <a:solidFill>
                  <a:srgbClr val="993300"/>
                </a:solidFill>
              </a:rPr>
              <a:t>Opciones habituales:</a:t>
            </a:r>
          </a:p>
          <a:p>
            <a:pPr lvl="2"/>
            <a:r>
              <a:rPr lang="es-ES" altLang="es-ES" sz="1600" i="1" dirty="0" smtClean="0">
                <a:solidFill>
                  <a:srgbClr val="993300"/>
                </a:solidFill>
              </a:rPr>
              <a:t>-l</a:t>
            </a:r>
            <a:r>
              <a:rPr lang="es-ES" altLang="es-ES" sz="1600" dirty="0" smtClean="0">
                <a:solidFill>
                  <a:srgbClr val="993300"/>
                </a:solidFill>
              </a:rPr>
              <a:t>: muestra la información en formato detallado (largo)</a:t>
            </a:r>
          </a:p>
          <a:p>
            <a:pPr lvl="2"/>
            <a:r>
              <a:rPr lang="es-ES" altLang="es-ES" sz="1600" i="1" dirty="0" smtClean="0">
                <a:solidFill>
                  <a:srgbClr val="993300"/>
                </a:solidFill>
              </a:rPr>
              <a:t>-a</a:t>
            </a:r>
            <a:r>
              <a:rPr lang="es-ES" altLang="es-ES" sz="1600" dirty="0" smtClean="0">
                <a:solidFill>
                  <a:srgbClr val="993300"/>
                </a:solidFill>
              </a:rPr>
              <a:t>: lista todos los archivos, incluyendo los que empiezan por ‘.’</a:t>
            </a:r>
          </a:p>
          <a:p>
            <a:pPr lvl="2"/>
            <a:r>
              <a:rPr lang="es-ES" altLang="es-ES" sz="1600" i="1" dirty="0" smtClean="0">
                <a:solidFill>
                  <a:srgbClr val="993300"/>
                </a:solidFill>
              </a:rPr>
              <a:t>-R</a:t>
            </a:r>
            <a:r>
              <a:rPr lang="es-ES" altLang="es-ES" sz="1600" dirty="0" smtClean="0">
                <a:solidFill>
                  <a:srgbClr val="993300"/>
                </a:solidFill>
              </a:rPr>
              <a:t>: lista los subdirectorios, de forma recursiva</a:t>
            </a:r>
          </a:p>
          <a:p>
            <a:pPr lvl="2"/>
            <a:r>
              <a:rPr lang="es-ES" altLang="es-ES" sz="1600" i="1" dirty="0" smtClean="0">
                <a:solidFill>
                  <a:srgbClr val="993300"/>
                </a:solidFill>
              </a:rPr>
              <a:t>-t</a:t>
            </a:r>
            <a:r>
              <a:rPr lang="es-ES" altLang="es-ES" sz="1600" dirty="0" smtClean="0">
                <a:solidFill>
                  <a:srgbClr val="993300"/>
                </a:solidFill>
              </a:rPr>
              <a:t>: ordena cronológicamente, primero los más </a:t>
            </a:r>
            <a:r>
              <a:rPr lang="es-ES" altLang="es-ES" sz="1600" smtClean="0">
                <a:solidFill>
                  <a:srgbClr val="993300"/>
                </a:solidFill>
              </a:rPr>
              <a:t>recientemente </a:t>
            </a:r>
            <a:r>
              <a:rPr lang="es-ES" altLang="es-ES" sz="1600" smtClean="0">
                <a:solidFill>
                  <a:srgbClr val="993300"/>
                </a:solidFill>
              </a:rPr>
              <a:t>modificados</a:t>
            </a:r>
          </a:p>
          <a:p>
            <a:pPr lvl="2"/>
            <a:r>
              <a:rPr lang="es-ES" altLang="es-ES" sz="1600" i="1" smtClean="0">
                <a:solidFill>
                  <a:srgbClr val="993300"/>
                </a:solidFill>
              </a:rPr>
              <a:t>-h</a:t>
            </a:r>
            <a:r>
              <a:rPr lang="es-ES" altLang="es-ES" sz="1600" smtClean="0">
                <a:solidFill>
                  <a:srgbClr val="993300"/>
                </a:solidFill>
              </a:rPr>
              <a:t>: Muestra tamaño de archivos en unidades </a:t>
            </a:r>
            <a:r>
              <a:rPr lang="es-ES" altLang="es-ES" sz="1600" i="1" smtClean="0">
                <a:solidFill>
                  <a:srgbClr val="993300"/>
                </a:solidFill>
              </a:rPr>
              <a:t>humanas</a:t>
            </a:r>
            <a:r>
              <a:rPr lang="es-ES" altLang="es-ES" sz="1600" smtClean="0">
                <a:solidFill>
                  <a:srgbClr val="993300"/>
                </a:solidFill>
              </a:rPr>
              <a:t> (KB, MB, GB, TB...)</a:t>
            </a:r>
            <a:endParaRPr lang="es-ES" altLang="es-ES" sz="1600" dirty="0" smtClean="0">
              <a:solidFill>
                <a:srgbClr val="993300"/>
              </a:solidFill>
            </a:endParaRPr>
          </a:p>
          <a:p>
            <a:pPr lvl="1" indent="0">
              <a:buNone/>
            </a:pPr>
            <a:endParaRPr lang="es-ES" altLang="es-ES"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11</a:t>
            </a:fld>
            <a:endParaRPr lang="es-ES" dirty="0"/>
          </a:p>
        </p:txBody>
      </p:sp>
    </p:spTree>
    <p:extLst>
      <p:ext uri="{BB962C8B-B14F-4D97-AF65-F5344CB8AC3E}">
        <p14:creationId xmlns:p14="http://schemas.microsoft.com/office/powerpoint/2010/main" val="2046575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cat</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muestra el contenido de archivos de texto </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cat</a:t>
            </a:r>
            <a:r>
              <a:rPr lang="es-ES" altLang="es-ES" sz="2000" dirty="0" smtClean="0">
                <a:solidFill>
                  <a:srgbClr val="993300"/>
                </a:solidFill>
              </a:rPr>
              <a:t> [opciones] [archivo</a:t>
            </a:r>
            <a:r>
              <a:rPr lang="es-ES" altLang="es-ES" sz="2000" baseline="-25000" dirty="0" smtClean="0">
                <a:solidFill>
                  <a:srgbClr val="993300"/>
                </a:solidFill>
              </a:rPr>
              <a:t>1</a:t>
            </a:r>
            <a:r>
              <a:rPr lang="es-ES" altLang="es-ES" sz="2000" dirty="0" smtClean="0">
                <a:solidFill>
                  <a:srgbClr val="993300"/>
                </a:solidFill>
              </a:rPr>
              <a:t> … </a:t>
            </a:r>
            <a:r>
              <a:rPr lang="es-ES" altLang="es-ES" sz="2000" dirty="0" err="1" smtClean="0">
                <a:solidFill>
                  <a:srgbClr val="993300"/>
                </a:solidFill>
              </a:rPr>
              <a:t>archivo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err="1" smtClean="0">
                <a:solidFill>
                  <a:srgbClr val="993300"/>
                </a:solidFill>
              </a:rPr>
              <a:t>archivo</a:t>
            </a:r>
            <a:r>
              <a:rPr lang="es-ES_tradnl" sz="2000" i="1" baseline="-25000" dirty="0" err="1" smtClean="0">
                <a:solidFill>
                  <a:srgbClr val="993300"/>
                </a:solidFill>
              </a:rPr>
              <a:t>i</a:t>
            </a:r>
            <a:r>
              <a:rPr lang="es-ES_tradnl" sz="2000" dirty="0" smtClean="0">
                <a:solidFill>
                  <a:srgbClr val="993300"/>
                </a:solidFill>
              </a:rPr>
              <a:t>: archivos que se muestran</a:t>
            </a:r>
          </a:p>
          <a:p>
            <a:pPr lvl="1"/>
            <a:r>
              <a:rPr lang="es-ES_tradnl" altLang="es-ES" sz="2000" dirty="0" smtClean="0">
                <a:solidFill>
                  <a:srgbClr val="993300"/>
                </a:solidFill>
              </a:rPr>
              <a:t>Opciones habituales:</a:t>
            </a:r>
          </a:p>
          <a:p>
            <a:pPr lvl="2"/>
            <a:r>
              <a:rPr lang="es-ES_tradnl" altLang="es-ES" sz="1600" i="1" dirty="0" smtClean="0">
                <a:solidFill>
                  <a:srgbClr val="993300"/>
                </a:solidFill>
              </a:rPr>
              <a:t>-b</a:t>
            </a:r>
            <a:r>
              <a:rPr lang="es-ES_tradnl" altLang="es-ES" sz="1600" dirty="0" smtClean="0">
                <a:solidFill>
                  <a:srgbClr val="993300"/>
                </a:solidFill>
              </a:rPr>
              <a:t>: Enumera las líneas no en blanco</a:t>
            </a:r>
          </a:p>
          <a:p>
            <a:pPr lvl="2"/>
            <a:r>
              <a:rPr lang="es-ES_tradnl" altLang="es-ES" sz="1600" i="1" dirty="0" smtClean="0">
                <a:solidFill>
                  <a:srgbClr val="993300"/>
                </a:solidFill>
              </a:rPr>
              <a:t>-n</a:t>
            </a:r>
            <a:r>
              <a:rPr lang="es-ES_tradnl" altLang="es-ES" sz="1600" dirty="0" smtClean="0">
                <a:solidFill>
                  <a:srgbClr val="993300"/>
                </a:solidFill>
              </a:rPr>
              <a:t>: Enumera todas las líneas, incluidas las que están en blanco</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12</a:t>
            </a:fld>
            <a:endParaRPr lang="es-ES" dirty="0"/>
          </a:p>
        </p:txBody>
      </p:sp>
    </p:spTree>
    <p:extLst>
      <p:ext uri="{BB962C8B-B14F-4D97-AF65-F5344CB8AC3E}">
        <p14:creationId xmlns:p14="http://schemas.microsoft.com/office/powerpoint/2010/main" val="3733835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a:buNone/>
            </a:pPr>
            <a:r>
              <a:rPr lang="es-ES" altLang="es-ES" sz="2400" dirty="0" smtClean="0">
                <a:solidFill>
                  <a:srgbClr val="993300"/>
                </a:solidFill>
              </a:rPr>
              <a:t>Comando: </a:t>
            </a:r>
            <a:r>
              <a:rPr lang="es-ES" altLang="es-ES" sz="2400" b="1" dirty="0" smtClean="0">
                <a:solidFill>
                  <a:srgbClr val="993300"/>
                </a:solidFill>
              </a:rPr>
              <a:t>echo</a:t>
            </a:r>
          </a:p>
          <a:p>
            <a:pPr algn="just"/>
            <a:r>
              <a:rPr lang="es-ES" altLang="es-ES" sz="2400" b="1" dirty="0" smtClean="0">
                <a:solidFill>
                  <a:srgbClr val="993300"/>
                </a:solidFill>
              </a:rPr>
              <a:t>Propósito</a:t>
            </a:r>
            <a:r>
              <a:rPr lang="es-ES" altLang="es-ES" sz="2400" dirty="0" smtClean="0">
                <a:solidFill>
                  <a:srgbClr val="993300"/>
                </a:solidFill>
              </a:rPr>
              <a:t>: muestra una cadena </a:t>
            </a:r>
          </a:p>
          <a:p>
            <a:pPr algn="just"/>
            <a:r>
              <a:rPr lang="es-ES" altLang="es-ES" sz="2400" b="1" dirty="0" smtClean="0">
                <a:solidFill>
                  <a:srgbClr val="993300"/>
                </a:solidFill>
              </a:rPr>
              <a:t>Formato</a:t>
            </a:r>
            <a:r>
              <a:rPr lang="es-ES" altLang="es-ES" sz="2400" dirty="0" smtClean="0">
                <a:solidFill>
                  <a:srgbClr val="993300"/>
                </a:solidFill>
              </a:rPr>
              <a:t>: </a:t>
            </a:r>
          </a:p>
          <a:p>
            <a:pPr lvl="1" indent="0" algn="just">
              <a:buNone/>
            </a:pPr>
            <a:r>
              <a:rPr lang="es-ES" altLang="es-ES" sz="2000" dirty="0" smtClean="0">
                <a:solidFill>
                  <a:srgbClr val="993300"/>
                </a:solidFill>
              </a:rPr>
              <a:t>echo cadena</a:t>
            </a:r>
          </a:p>
          <a:p>
            <a:pPr lvl="1" algn="just"/>
            <a:r>
              <a:rPr lang="es-ES_tradnl" sz="2000" i="1" dirty="0" smtClean="0">
                <a:solidFill>
                  <a:srgbClr val="993300"/>
                </a:solidFill>
              </a:rPr>
              <a:t>cadena</a:t>
            </a:r>
            <a:r>
              <a:rPr lang="es-ES_tradnl" sz="2000" dirty="0" smtClean="0">
                <a:solidFill>
                  <a:srgbClr val="993300"/>
                </a:solidFill>
              </a:rPr>
              <a:t>: Es la cadena a mostrar. Esta puede mezclar valores literales con caracteres</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13</a:t>
            </a:fld>
            <a:endParaRPr lang="es-ES" dirty="0"/>
          </a:p>
        </p:txBody>
      </p:sp>
    </p:spTree>
    <p:extLst>
      <p:ext uri="{BB962C8B-B14F-4D97-AF65-F5344CB8AC3E}">
        <p14:creationId xmlns:p14="http://schemas.microsoft.com/office/powerpoint/2010/main" val="2344370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less</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muestra un archivo página a página</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less</a:t>
            </a:r>
            <a:r>
              <a:rPr lang="es-ES" altLang="es-ES" sz="2000" dirty="0" smtClean="0">
                <a:solidFill>
                  <a:srgbClr val="993300"/>
                </a:solidFill>
              </a:rPr>
              <a:t> [opciones] [archivo</a:t>
            </a:r>
            <a:r>
              <a:rPr lang="es-ES" altLang="es-ES" sz="2000" baseline="-25000" dirty="0" smtClean="0">
                <a:solidFill>
                  <a:srgbClr val="993300"/>
                </a:solidFill>
              </a:rPr>
              <a:t>1</a:t>
            </a:r>
            <a:r>
              <a:rPr lang="es-ES" altLang="es-ES" sz="2000" dirty="0" smtClean="0">
                <a:solidFill>
                  <a:srgbClr val="993300"/>
                </a:solidFill>
              </a:rPr>
              <a:t> … </a:t>
            </a:r>
            <a:r>
              <a:rPr lang="es-ES" altLang="es-ES" sz="2000" dirty="0" err="1" smtClean="0">
                <a:solidFill>
                  <a:srgbClr val="993300"/>
                </a:solidFill>
              </a:rPr>
              <a:t>archivo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err="1" smtClean="0">
                <a:solidFill>
                  <a:srgbClr val="993300"/>
                </a:solidFill>
              </a:rPr>
              <a:t>archivo</a:t>
            </a:r>
            <a:r>
              <a:rPr lang="es-ES_tradnl" sz="2000" i="1" baseline="-25000" dirty="0" err="1" smtClean="0">
                <a:solidFill>
                  <a:srgbClr val="993300"/>
                </a:solidFill>
              </a:rPr>
              <a:t>i</a:t>
            </a:r>
            <a:r>
              <a:rPr lang="es-ES_tradnl" sz="2000" dirty="0" smtClean="0">
                <a:solidFill>
                  <a:srgbClr val="993300"/>
                </a:solidFill>
              </a:rPr>
              <a:t>: archivo o archivos de texto que se muestran. Si se especifica más de uno, los muestra uno tras otro.</a:t>
            </a:r>
          </a:p>
          <a:p>
            <a:pPr lvl="1"/>
            <a:r>
              <a:rPr lang="es-ES_tradnl" altLang="es-ES" sz="2000" dirty="0" smtClean="0">
                <a:solidFill>
                  <a:srgbClr val="993300"/>
                </a:solidFill>
              </a:rPr>
              <a:t>Opciones habituales:</a:t>
            </a:r>
          </a:p>
          <a:p>
            <a:pPr lvl="2"/>
            <a:r>
              <a:rPr lang="es-ES_tradnl" altLang="es-ES" sz="1600" i="1" dirty="0" smtClean="0">
                <a:solidFill>
                  <a:srgbClr val="993300"/>
                </a:solidFill>
              </a:rPr>
              <a:t>-n</a:t>
            </a:r>
            <a:r>
              <a:rPr lang="es-ES_tradnl" altLang="es-ES" sz="1600" dirty="0" smtClean="0">
                <a:solidFill>
                  <a:srgbClr val="993300"/>
                </a:solidFill>
              </a:rPr>
              <a:t>: establece el número de líneas que se muestran antes de cada pausa</a:t>
            </a:r>
          </a:p>
          <a:p>
            <a:pPr lvl="2"/>
            <a:r>
              <a:rPr lang="es-ES_tradnl" altLang="es-ES" sz="1600" i="1" dirty="0" smtClean="0">
                <a:solidFill>
                  <a:srgbClr val="993300"/>
                </a:solidFill>
              </a:rPr>
              <a:t>-f</a:t>
            </a:r>
            <a:r>
              <a:rPr lang="es-ES_tradnl" altLang="es-ES" sz="1600" dirty="0" smtClean="0">
                <a:solidFill>
                  <a:srgbClr val="993300"/>
                </a:solidFill>
              </a:rPr>
              <a:t>: cuenta líneas lógicas en lugar de físicas (trunca líneas largas)</a:t>
            </a:r>
          </a:p>
          <a:p>
            <a:pPr lvl="2"/>
            <a:r>
              <a:rPr lang="es-ES_tradnl" altLang="es-ES" sz="1600" i="1" dirty="0" smtClean="0">
                <a:solidFill>
                  <a:srgbClr val="993300"/>
                </a:solidFill>
              </a:rPr>
              <a:t>-s</a:t>
            </a:r>
            <a:r>
              <a:rPr lang="es-ES_tradnl" altLang="es-ES" sz="1600" dirty="0" smtClean="0">
                <a:solidFill>
                  <a:srgbClr val="993300"/>
                </a:solidFill>
              </a:rPr>
              <a:t>: compacta las líneas en blanco consecutivas en una </a:t>
            </a:r>
            <a:r>
              <a:rPr lang="es-ES_tradnl" altLang="es-ES" sz="1600" dirty="0" err="1" smtClean="0">
                <a:solidFill>
                  <a:srgbClr val="993300"/>
                </a:solidFill>
              </a:rPr>
              <a:t>sóla</a:t>
            </a:r>
            <a:endParaRPr lang="es-ES_tradnl" altLang="es-ES" sz="1600" dirty="0" smtClean="0">
              <a:solidFill>
                <a:srgbClr val="993300"/>
              </a:solidFill>
            </a:endParaRPr>
          </a:p>
          <a:p>
            <a:pPr lvl="2"/>
            <a:r>
              <a:rPr lang="es-ES_tradnl" altLang="es-ES" sz="1600" i="1" dirty="0" smtClean="0">
                <a:solidFill>
                  <a:srgbClr val="993300"/>
                </a:solidFill>
              </a:rPr>
              <a:t>+n</a:t>
            </a:r>
            <a:r>
              <a:rPr lang="es-ES_tradnl" altLang="es-ES" sz="1600" dirty="0" smtClean="0">
                <a:solidFill>
                  <a:srgbClr val="993300"/>
                </a:solidFill>
              </a:rPr>
              <a:t>: comienza en la línea n del archivo</a:t>
            </a:r>
          </a:p>
          <a:p>
            <a:pPr lvl="2"/>
            <a:r>
              <a:rPr lang="es-ES_tradnl" altLang="es-ES" sz="1600" i="1" dirty="0" smtClean="0">
                <a:solidFill>
                  <a:srgbClr val="993300"/>
                </a:solidFill>
              </a:rPr>
              <a:t>q</a:t>
            </a:r>
            <a:r>
              <a:rPr lang="es-ES_tradnl" altLang="es-ES" sz="1600" dirty="0" smtClean="0">
                <a:solidFill>
                  <a:srgbClr val="993300"/>
                </a:solidFill>
              </a:rPr>
              <a:t>: salir</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14</a:t>
            </a:fld>
            <a:endParaRPr lang="es-ES" dirty="0"/>
          </a:p>
        </p:txBody>
      </p:sp>
    </p:spTree>
    <p:extLst>
      <p:ext uri="{BB962C8B-B14F-4D97-AF65-F5344CB8AC3E}">
        <p14:creationId xmlns:p14="http://schemas.microsoft.com/office/powerpoint/2010/main" val="2363512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cp</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copia archivos, directorios o un conjunto de los anteriores</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a:solidFill>
                  <a:srgbClr val="993300"/>
                </a:solidFill>
              </a:rPr>
              <a:t>c</a:t>
            </a:r>
            <a:r>
              <a:rPr lang="es-ES" altLang="es-ES" sz="2000" dirty="0" err="1" smtClean="0">
                <a:solidFill>
                  <a:srgbClr val="993300"/>
                </a:solidFill>
              </a:rPr>
              <a:t>p</a:t>
            </a:r>
            <a:r>
              <a:rPr lang="es-ES" altLang="es-ES" sz="2000" dirty="0" smtClean="0">
                <a:solidFill>
                  <a:srgbClr val="993300"/>
                </a:solidFill>
              </a:rPr>
              <a:t> [opciones] origen</a:t>
            </a:r>
            <a:r>
              <a:rPr lang="es-ES" altLang="es-ES" sz="2000" baseline="-25000" dirty="0" smtClean="0">
                <a:solidFill>
                  <a:srgbClr val="993300"/>
                </a:solidFill>
              </a:rPr>
              <a:t>1</a:t>
            </a:r>
            <a:r>
              <a:rPr lang="es-ES" altLang="es-ES" sz="2000" dirty="0" smtClean="0">
                <a:solidFill>
                  <a:srgbClr val="993300"/>
                </a:solidFill>
              </a:rPr>
              <a:t> [origen</a:t>
            </a:r>
            <a:r>
              <a:rPr lang="es-ES" altLang="es-ES" sz="2000" baseline="-25000" dirty="0" smtClean="0">
                <a:solidFill>
                  <a:srgbClr val="993300"/>
                </a:solidFill>
              </a:rPr>
              <a:t>2</a:t>
            </a:r>
            <a:r>
              <a:rPr lang="es-ES" altLang="es-ES" sz="2000" dirty="0" smtClean="0">
                <a:solidFill>
                  <a:srgbClr val="993300"/>
                </a:solidFill>
              </a:rPr>
              <a:t> … </a:t>
            </a:r>
            <a:r>
              <a:rPr lang="es-ES" altLang="es-ES" sz="2000" dirty="0" err="1" smtClean="0">
                <a:solidFill>
                  <a:srgbClr val="993300"/>
                </a:solidFill>
              </a:rPr>
              <a:t>origen</a:t>
            </a:r>
            <a:r>
              <a:rPr lang="es-ES" altLang="es-ES" sz="2000" baseline="-25000" dirty="0" err="1" smtClean="0">
                <a:solidFill>
                  <a:srgbClr val="993300"/>
                </a:solidFill>
              </a:rPr>
              <a:t>n</a:t>
            </a:r>
            <a:r>
              <a:rPr lang="es-ES" altLang="es-ES" sz="2000" dirty="0" smtClean="0">
                <a:solidFill>
                  <a:srgbClr val="993300"/>
                </a:solidFill>
              </a:rPr>
              <a:t>] destino</a:t>
            </a:r>
          </a:p>
          <a:p>
            <a:pPr lvl="1"/>
            <a:r>
              <a:rPr lang="es-ES_tradnl" sz="2000" i="1" dirty="0" err="1" smtClean="0">
                <a:solidFill>
                  <a:srgbClr val="993300"/>
                </a:solidFill>
              </a:rPr>
              <a:t>origen</a:t>
            </a:r>
            <a:r>
              <a:rPr lang="es-ES_tradnl" sz="2000" i="1" baseline="-25000" dirty="0" err="1" smtClean="0">
                <a:solidFill>
                  <a:srgbClr val="993300"/>
                </a:solidFill>
              </a:rPr>
              <a:t>i</a:t>
            </a:r>
            <a:r>
              <a:rPr lang="es-ES_tradnl" sz="2000" dirty="0" smtClean="0">
                <a:solidFill>
                  <a:srgbClr val="993300"/>
                </a:solidFill>
              </a:rPr>
              <a:t>: son </a:t>
            </a:r>
            <a:r>
              <a:rPr lang="es-ES_tradnl" sz="2000" dirty="0">
                <a:solidFill>
                  <a:srgbClr val="993300"/>
                </a:solidFill>
              </a:rPr>
              <a:t>los ficheros, conjuntos de ficheros especificados mediante comodines, o directorios que se copian o mueven. Cuando se copian </a:t>
            </a:r>
            <a:r>
              <a:rPr lang="es-ES_tradnl" sz="2000" dirty="0" smtClean="0">
                <a:solidFill>
                  <a:srgbClr val="993300"/>
                </a:solidFill>
              </a:rPr>
              <a:t>múltiples </a:t>
            </a:r>
            <a:r>
              <a:rPr lang="es-ES_tradnl" sz="2000" dirty="0">
                <a:solidFill>
                  <a:srgbClr val="993300"/>
                </a:solidFill>
              </a:rPr>
              <a:t>ficheros, el destino debe ser obligatoriamente un </a:t>
            </a:r>
            <a:r>
              <a:rPr lang="es-ES_tradnl" sz="2000" dirty="0" smtClean="0">
                <a:solidFill>
                  <a:srgbClr val="993300"/>
                </a:solidFill>
              </a:rPr>
              <a:t>directorio</a:t>
            </a:r>
          </a:p>
          <a:p>
            <a:pPr lvl="1"/>
            <a:r>
              <a:rPr lang="es-ES_tradnl" altLang="es-ES" sz="2000" i="1" dirty="0" smtClean="0">
                <a:solidFill>
                  <a:srgbClr val="993300"/>
                </a:solidFill>
              </a:rPr>
              <a:t>destino</a:t>
            </a:r>
            <a:r>
              <a:rPr lang="es-ES_tradnl" altLang="es-ES" sz="2000" dirty="0" smtClean="0">
                <a:solidFill>
                  <a:srgbClr val="993300"/>
                </a:solidFill>
              </a:rPr>
              <a:t>: archivo o directorio destino al que se copia</a:t>
            </a:r>
          </a:p>
          <a:p>
            <a:pPr lvl="1"/>
            <a:r>
              <a:rPr lang="es-ES_tradnl" altLang="es-ES" sz="2000" dirty="0" smtClean="0">
                <a:solidFill>
                  <a:srgbClr val="993300"/>
                </a:solidFill>
              </a:rPr>
              <a:t>Opciones habituales:</a:t>
            </a:r>
          </a:p>
          <a:p>
            <a:pPr lvl="2"/>
            <a:r>
              <a:rPr lang="es-ES_tradnl" altLang="es-ES" sz="1600" i="1" dirty="0" smtClean="0">
                <a:solidFill>
                  <a:srgbClr val="993300"/>
                </a:solidFill>
              </a:rPr>
              <a:t>-r</a:t>
            </a:r>
            <a:r>
              <a:rPr lang="es-ES_tradnl" altLang="es-ES" sz="1600" dirty="0" smtClean="0">
                <a:solidFill>
                  <a:srgbClr val="993300"/>
                </a:solidFill>
              </a:rPr>
              <a:t>: copia archivos recursivamente</a:t>
            </a:r>
          </a:p>
          <a:p>
            <a:pPr lvl="2"/>
            <a:r>
              <a:rPr lang="es-ES_tradnl" altLang="es-ES" sz="1600" i="1" dirty="0" smtClean="0">
                <a:solidFill>
                  <a:srgbClr val="993300"/>
                </a:solidFill>
              </a:rPr>
              <a:t>-u</a:t>
            </a:r>
            <a:r>
              <a:rPr lang="es-ES_tradnl" altLang="es-ES" sz="1600" dirty="0" smtClean="0">
                <a:solidFill>
                  <a:srgbClr val="993300"/>
                </a:solidFill>
              </a:rPr>
              <a:t>: no </a:t>
            </a:r>
            <a:r>
              <a:rPr lang="es-ES_tradnl" altLang="es-ES" sz="1600" dirty="0" err="1" smtClean="0">
                <a:solidFill>
                  <a:srgbClr val="993300"/>
                </a:solidFill>
              </a:rPr>
              <a:t>sobreescribir</a:t>
            </a:r>
            <a:r>
              <a:rPr lang="es-ES_tradnl" altLang="es-ES" sz="1600" dirty="0" smtClean="0">
                <a:solidFill>
                  <a:srgbClr val="993300"/>
                </a:solidFill>
              </a:rPr>
              <a:t> archivos con el mismo nombre que sean más recientes</a:t>
            </a:r>
          </a:p>
          <a:p>
            <a:pPr lvl="2"/>
            <a:r>
              <a:rPr lang="es-ES_tradnl" altLang="es-ES" sz="1600" i="1" dirty="0" smtClean="0">
                <a:solidFill>
                  <a:srgbClr val="993300"/>
                </a:solidFill>
              </a:rPr>
              <a:t>-f </a:t>
            </a:r>
            <a:r>
              <a:rPr lang="es-ES_tradnl" altLang="es-ES" sz="1600" dirty="0" smtClean="0">
                <a:solidFill>
                  <a:srgbClr val="993300"/>
                </a:solidFill>
              </a:rPr>
              <a:t>/</a:t>
            </a:r>
            <a:r>
              <a:rPr lang="es-ES_tradnl" altLang="es-ES" sz="1600" i="1" dirty="0" smtClean="0">
                <a:solidFill>
                  <a:srgbClr val="993300"/>
                </a:solidFill>
              </a:rPr>
              <a:t> -i</a:t>
            </a:r>
            <a:r>
              <a:rPr lang="es-ES_tradnl" altLang="es-ES" sz="1600" dirty="0" smtClean="0">
                <a:solidFill>
                  <a:srgbClr val="993300"/>
                </a:solidFill>
              </a:rPr>
              <a:t>: No avisar o avisar (respectivamente) si se </a:t>
            </a:r>
            <a:r>
              <a:rPr lang="es-ES_tradnl" altLang="es-ES" sz="1600" dirty="0" err="1" smtClean="0">
                <a:solidFill>
                  <a:srgbClr val="993300"/>
                </a:solidFill>
              </a:rPr>
              <a:t>sobreescriben</a:t>
            </a:r>
            <a:r>
              <a:rPr lang="es-ES_tradnl" altLang="es-ES" sz="1600" dirty="0" smtClean="0">
                <a:solidFill>
                  <a:srgbClr val="993300"/>
                </a:solidFill>
              </a:rPr>
              <a:t> archivos</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15</a:t>
            </a:fld>
            <a:endParaRPr lang="es-ES" dirty="0"/>
          </a:p>
        </p:txBody>
      </p:sp>
    </p:spTree>
    <p:extLst>
      <p:ext uri="{BB962C8B-B14F-4D97-AF65-F5344CB8AC3E}">
        <p14:creationId xmlns:p14="http://schemas.microsoft.com/office/powerpoint/2010/main" val="1505105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smtClean="0">
                <a:solidFill>
                  <a:srgbClr val="993300"/>
                </a:solidFill>
              </a:rPr>
              <a:t>mv</a:t>
            </a:r>
          </a:p>
          <a:p>
            <a:r>
              <a:rPr lang="es-ES" altLang="es-ES" sz="2400" b="1" dirty="0" smtClean="0">
                <a:solidFill>
                  <a:srgbClr val="993300"/>
                </a:solidFill>
              </a:rPr>
              <a:t>Propósito</a:t>
            </a:r>
            <a:r>
              <a:rPr lang="es-ES" altLang="es-ES" sz="2400" dirty="0" smtClean="0">
                <a:solidFill>
                  <a:srgbClr val="993300"/>
                </a:solidFill>
              </a:rPr>
              <a:t>: mueve archivos, directorios o un conjunto de los anteriores</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smtClean="0">
                <a:solidFill>
                  <a:srgbClr val="993300"/>
                </a:solidFill>
              </a:rPr>
              <a:t>mv [opciones] origen</a:t>
            </a:r>
            <a:r>
              <a:rPr lang="es-ES" altLang="es-ES" sz="2000" baseline="-25000" dirty="0" smtClean="0">
                <a:solidFill>
                  <a:srgbClr val="993300"/>
                </a:solidFill>
              </a:rPr>
              <a:t>1</a:t>
            </a:r>
            <a:r>
              <a:rPr lang="es-ES" altLang="es-ES" sz="2000" dirty="0" smtClean="0">
                <a:solidFill>
                  <a:srgbClr val="993300"/>
                </a:solidFill>
              </a:rPr>
              <a:t> [origen</a:t>
            </a:r>
            <a:r>
              <a:rPr lang="es-ES" altLang="es-ES" sz="2000" baseline="-25000" dirty="0" smtClean="0">
                <a:solidFill>
                  <a:srgbClr val="993300"/>
                </a:solidFill>
              </a:rPr>
              <a:t>2</a:t>
            </a:r>
            <a:r>
              <a:rPr lang="es-ES" altLang="es-ES" sz="2000" dirty="0" smtClean="0">
                <a:solidFill>
                  <a:srgbClr val="993300"/>
                </a:solidFill>
              </a:rPr>
              <a:t> … </a:t>
            </a:r>
            <a:r>
              <a:rPr lang="es-ES" altLang="es-ES" sz="2000" dirty="0" err="1" smtClean="0">
                <a:solidFill>
                  <a:srgbClr val="993300"/>
                </a:solidFill>
              </a:rPr>
              <a:t>origen</a:t>
            </a:r>
            <a:r>
              <a:rPr lang="es-ES" altLang="es-ES" sz="2000" baseline="-25000" dirty="0" err="1" smtClean="0">
                <a:solidFill>
                  <a:srgbClr val="993300"/>
                </a:solidFill>
              </a:rPr>
              <a:t>n</a:t>
            </a:r>
            <a:r>
              <a:rPr lang="es-ES" altLang="es-ES" sz="2000" dirty="0" smtClean="0">
                <a:solidFill>
                  <a:srgbClr val="993300"/>
                </a:solidFill>
              </a:rPr>
              <a:t>] destino</a:t>
            </a:r>
          </a:p>
          <a:p>
            <a:pPr lvl="1"/>
            <a:r>
              <a:rPr lang="es-ES_tradnl" sz="2000" i="1" dirty="0" err="1" smtClean="0">
                <a:solidFill>
                  <a:srgbClr val="993300"/>
                </a:solidFill>
              </a:rPr>
              <a:t>origen</a:t>
            </a:r>
            <a:r>
              <a:rPr lang="es-ES_tradnl" sz="2000" i="1" baseline="-25000" dirty="0" err="1" smtClean="0">
                <a:solidFill>
                  <a:srgbClr val="993300"/>
                </a:solidFill>
              </a:rPr>
              <a:t>i</a:t>
            </a:r>
            <a:r>
              <a:rPr lang="es-ES_tradnl" sz="2000" dirty="0" smtClean="0">
                <a:solidFill>
                  <a:srgbClr val="993300"/>
                </a:solidFill>
              </a:rPr>
              <a:t>: son </a:t>
            </a:r>
            <a:r>
              <a:rPr lang="es-ES_tradnl" sz="2000" dirty="0">
                <a:solidFill>
                  <a:srgbClr val="993300"/>
                </a:solidFill>
              </a:rPr>
              <a:t>los ficheros, conjuntos de ficheros especificados mediante comodines, o directorios que se copian o mueven. Cuando se </a:t>
            </a:r>
            <a:r>
              <a:rPr lang="es-ES_tradnl" sz="2000" dirty="0" smtClean="0">
                <a:solidFill>
                  <a:srgbClr val="993300"/>
                </a:solidFill>
              </a:rPr>
              <a:t>mueven </a:t>
            </a:r>
            <a:r>
              <a:rPr lang="es-ES_tradnl" sz="2000" dirty="0">
                <a:solidFill>
                  <a:srgbClr val="993300"/>
                </a:solidFill>
              </a:rPr>
              <a:t>múltiples ficheros, el destino debe ser obligatoriamente un </a:t>
            </a:r>
            <a:r>
              <a:rPr lang="es-ES_tradnl" sz="2000" dirty="0" smtClean="0">
                <a:solidFill>
                  <a:srgbClr val="993300"/>
                </a:solidFill>
              </a:rPr>
              <a:t>directorio</a:t>
            </a:r>
          </a:p>
          <a:p>
            <a:pPr lvl="1"/>
            <a:r>
              <a:rPr lang="es-ES_tradnl" altLang="es-ES" sz="2000" i="1" dirty="0" smtClean="0">
                <a:solidFill>
                  <a:srgbClr val="993300"/>
                </a:solidFill>
              </a:rPr>
              <a:t>destino</a:t>
            </a:r>
            <a:r>
              <a:rPr lang="es-ES_tradnl" altLang="es-ES" sz="2000" dirty="0" smtClean="0">
                <a:solidFill>
                  <a:srgbClr val="993300"/>
                </a:solidFill>
              </a:rPr>
              <a:t>: archivo o directorio destino al que se mueve</a:t>
            </a:r>
          </a:p>
          <a:p>
            <a:pPr lvl="1"/>
            <a:r>
              <a:rPr lang="es-ES_tradnl" altLang="es-ES" sz="2000" dirty="0" smtClean="0">
                <a:solidFill>
                  <a:srgbClr val="993300"/>
                </a:solidFill>
              </a:rPr>
              <a:t>Opciones habituales:</a:t>
            </a:r>
          </a:p>
          <a:p>
            <a:pPr lvl="2"/>
            <a:r>
              <a:rPr lang="es-ES_tradnl" altLang="es-ES" sz="1600" i="1" dirty="0" smtClean="0">
                <a:solidFill>
                  <a:srgbClr val="993300"/>
                </a:solidFill>
              </a:rPr>
              <a:t>-u</a:t>
            </a:r>
            <a:r>
              <a:rPr lang="es-ES_tradnl" altLang="es-ES" sz="1600" dirty="0" smtClean="0">
                <a:solidFill>
                  <a:srgbClr val="993300"/>
                </a:solidFill>
              </a:rPr>
              <a:t>: no </a:t>
            </a:r>
            <a:r>
              <a:rPr lang="es-ES_tradnl" altLang="es-ES" sz="1600" dirty="0" err="1" smtClean="0">
                <a:solidFill>
                  <a:srgbClr val="993300"/>
                </a:solidFill>
              </a:rPr>
              <a:t>sobreescribir</a:t>
            </a:r>
            <a:r>
              <a:rPr lang="es-ES_tradnl" altLang="es-ES" sz="1600" dirty="0" smtClean="0">
                <a:solidFill>
                  <a:srgbClr val="993300"/>
                </a:solidFill>
              </a:rPr>
              <a:t> archivos con el mismo nombre que sean más recientes</a:t>
            </a:r>
          </a:p>
          <a:p>
            <a:pPr lvl="2"/>
            <a:r>
              <a:rPr lang="es-ES_tradnl" altLang="es-ES" sz="1600" i="1" dirty="0" smtClean="0">
                <a:solidFill>
                  <a:srgbClr val="993300"/>
                </a:solidFill>
              </a:rPr>
              <a:t>-f </a:t>
            </a:r>
            <a:r>
              <a:rPr lang="es-ES_tradnl" altLang="es-ES" sz="1600" dirty="0" smtClean="0">
                <a:solidFill>
                  <a:srgbClr val="993300"/>
                </a:solidFill>
              </a:rPr>
              <a:t>/</a:t>
            </a:r>
            <a:r>
              <a:rPr lang="es-ES_tradnl" altLang="es-ES" sz="1600" i="1" dirty="0" smtClean="0">
                <a:solidFill>
                  <a:srgbClr val="993300"/>
                </a:solidFill>
              </a:rPr>
              <a:t> -i</a:t>
            </a:r>
            <a:r>
              <a:rPr lang="es-ES_tradnl" altLang="es-ES" sz="1600" dirty="0" smtClean="0">
                <a:solidFill>
                  <a:srgbClr val="993300"/>
                </a:solidFill>
              </a:rPr>
              <a:t>: No avisar o avisar (respectivamente) si se </a:t>
            </a:r>
            <a:r>
              <a:rPr lang="es-ES_tradnl" altLang="es-ES" sz="1600" dirty="0" err="1" smtClean="0">
                <a:solidFill>
                  <a:srgbClr val="993300"/>
                </a:solidFill>
              </a:rPr>
              <a:t>sobreescriben</a:t>
            </a:r>
            <a:r>
              <a:rPr lang="es-ES_tradnl" altLang="es-ES" sz="1600" dirty="0" smtClean="0">
                <a:solidFill>
                  <a:srgbClr val="993300"/>
                </a:solidFill>
              </a:rPr>
              <a:t> archivos</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16</a:t>
            </a:fld>
            <a:endParaRPr lang="es-ES" dirty="0"/>
          </a:p>
        </p:txBody>
      </p:sp>
    </p:spTree>
    <p:extLst>
      <p:ext uri="{BB962C8B-B14F-4D97-AF65-F5344CB8AC3E}">
        <p14:creationId xmlns:p14="http://schemas.microsoft.com/office/powerpoint/2010/main" val="3402667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mkdir</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crea un directorio</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mkdir</a:t>
            </a:r>
            <a:r>
              <a:rPr lang="es-ES" altLang="es-ES" sz="2000" dirty="0" smtClean="0">
                <a:solidFill>
                  <a:srgbClr val="993300"/>
                </a:solidFill>
              </a:rPr>
              <a:t> directorio</a:t>
            </a:r>
            <a:r>
              <a:rPr lang="es-ES" altLang="es-ES" sz="2000" baseline="-25000" dirty="0" smtClean="0">
                <a:solidFill>
                  <a:srgbClr val="993300"/>
                </a:solidFill>
              </a:rPr>
              <a:t>1</a:t>
            </a:r>
            <a:r>
              <a:rPr lang="es-ES" altLang="es-ES" sz="2000" dirty="0">
                <a:solidFill>
                  <a:srgbClr val="993300"/>
                </a:solidFill>
              </a:rPr>
              <a:t> [</a:t>
            </a:r>
            <a:r>
              <a:rPr lang="es-ES" altLang="es-ES" sz="2000" dirty="0" smtClean="0">
                <a:solidFill>
                  <a:srgbClr val="993300"/>
                </a:solidFill>
              </a:rPr>
              <a:t>directorio</a:t>
            </a:r>
            <a:r>
              <a:rPr lang="es-ES" altLang="es-ES" sz="2000" baseline="-25000" dirty="0" smtClean="0">
                <a:solidFill>
                  <a:srgbClr val="993300"/>
                </a:solidFill>
              </a:rPr>
              <a:t>2</a:t>
            </a:r>
            <a:r>
              <a:rPr lang="es-ES" altLang="es-ES" sz="2000" dirty="0" smtClean="0">
                <a:solidFill>
                  <a:srgbClr val="993300"/>
                </a:solidFill>
              </a:rPr>
              <a:t>… </a:t>
            </a:r>
            <a:r>
              <a:rPr lang="es-ES" altLang="es-ES" sz="2000" dirty="0" err="1" smtClean="0">
                <a:solidFill>
                  <a:srgbClr val="993300"/>
                </a:solidFill>
              </a:rPr>
              <a:t>directorio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err="1" smtClean="0">
                <a:solidFill>
                  <a:srgbClr val="993300"/>
                </a:solidFill>
              </a:rPr>
              <a:t>directorio</a:t>
            </a:r>
            <a:r>
              <a:rPr lang="es-ES_tradnl" sz="2000" i="1" baseline="-25000" dirty="0" err="1" smtClean="0">
                <a:solidFill>
                  <a:srgbClr val="993300"/>
                </a:solidFill>
              </a:rPr>
              <a:t>i</a:t>
            </a:r>
            <a:r>
              <a:rPr lang="es-ES_tradnl" sz="2000" dirty="0" smtClean="0">
                <a:solidFill>
                  <a:srgbClr val="993300"/>
                </a:solidFill>
              </a:rPr>
              <a:t>: directorio o directorio que se crean. Para poder crear un directorio, es necesario que no exista aún ningún archivo o directorio con el mismo nombre.</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17</a:t>
            </a:fld>
            <a:endParaRPr lang="es-ES" dirty="0"/>
          </a:p>
        </p:txBody>
      </p:sp>
    </p:spTree>
    <p:extLst>
      <p:ext uri="{BB962C8B-B14F-4D97-AF65-F5344CB8AC3E}">
        <p14:creationId xmlns:p14="http://schemas.microsoft.com/office/powerpoint/2010/main" val="270164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rm</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Elimina archivos o directorios</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rm</a:t>
            </a:r>
            <a:r>
              <a:rPr lang="es-ES" altLang="es-ES" sz="2000" dirty="0" smtClean="0">
                <a:solidFill>
                  <a:srgbClr val="993300"/>
                </a:solidFill>
              </a:rPr>
              <a:t> [opciones] archivo</a:t>
            </a:r>
            <a:r>
              <a:rPr lang="es-ES" altLang="es-ES" sz="2000" baseline="-25000" dirty="0" smtClean="0">
                <a:solidFill>
                  <a:srgbClr val="993300"/>
                </a:solidFill>
              </a:rPr>
              <a:t>1</a:t>
            </a:r>
            <a:r>
              <a:rPr lang="es-ES" altLang="es-ES" sz="2000" dirty="0" smtClean="0">
                <a:solidFill>
                  <a:srgbClr val="993300"/>
                </a:solidFill>
              </a:rPr>
              <a:t> </a:t>
            </a:r>
            <a:r>
              <a:rPr lang="es-ES" altLang="es-ES" sz="2000" dirty="0">
                <a:solidFill>
                  <a:srgbClr val="993300"/>
                </a:solidFill>
              </a:rPr>
              <a:t>[</a:t>
            </a:r>
            <a:r>
              <a:rPr lang="es-ES" altLang="es-ES" sz="2000" dirty="0" smtClean="0">
                <a:solidFill>
                  <a:srgbClr val="993300"/>
                </a:solidFill>
              </a:rPr>
              <a:t>archivo</a:t>
            </a:r>
            <a:r>
              <a:rPr lang="es-ES" altLang="es-ES" sz="2000" baseline="-25000" dirty="0" smtClean="0">
                <a:solidFill>
                  <a:srgbClr val="993300"/>
                </a:solidFill>
              </a:rPr>
              <a:t>2 </a:t>
            </a:r>
            <a:r>
              <a:rPr lang="es-ES" altLang="es-ES" sz="2000" dirty="0" smtClean="0">
                <a:solidFill>
                  <a:srgbClr val="993300"/>
                </a:solidFill>
              </a:rPr>
              <a:t>… </a:t>
            </a:r>
            <a:r>
              <a:rPr lang="es-ES" altLang="es-ES" sz="2000" dirty="0" err="1" smtClean="0">
                <a:solidFill>
                  <a:srgbClr val="993300"/>
                </a:solidFill>
              </a:rPr>
              <a:t>archivo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err="1" smtClean="0">
                <a:solidFill>
                  <a:srgbClr val="993300"/>
                </a:solidFill>
              </a:rPr>
              <a:t>archivo</a:t>
            </a:r>
            <a:r>
              <a:rPr lang="es-ES_tradnl" sz="2000" i="1" baseline="-25000" dirty="0" err="1" smtClean="0">
                <a:solidFill>
                  <a:srgbClr val="993300"/>
                </a:solidFill>
              </a:rPr>
              <a:t>i</a:t>
            </a:r>
            <a:r>
              <a:rPr lang="es-ES_tradnl" sz="2000" dirty="0" smtClean="0">
                <a:solidFill>
                  <a:srgbClr val="993300"/>
                </a:solidFill>
              </a:rPr>
              <a:t>: archivo o archivos que se eliminan</a:t>
            </a:r>
          </a:p>
          <a:p>
            <a:pPr lvl="1"/>
            <a:r>
              <a:rPr lang="es-ES_tradnl" altLang="es-ES" sz="2000" dirty="0" smtClean="0">
                <a:solidFill>
                  <a:srgbClr val="993300"/>
                </a:solidFill>
              </a:rPr>
              <a:t>Opciones habituales:</a:t>
            </a:r>
          </a:p>
          <a:p>
            <a:pPr lvl="2"/>
            <a:r>
              <a:rPr lang="es-ES_tradnl" altLang="es-ES" sz="1600" i="1" dirty="0" smtClean="0">
                <a:solidFill>
                  <a:srgbClr val="993300"/>
                </a:solidFill>
              </a:rPr>
              <a:t>-r</a:t>
            </a:r>
            <a:r>
              <a:rPr lang="es-ES_tradnl" altLang="es-ES" sz="1600" dirty="0" smtClean="0">
                <a:solidFill>
                  <a:srgbClr val="993300"/>
                </a:solidFill>
              </a:rPr>
              <a:t>: borrar directorios recursivamente </a:t>
            </a:r>
          </a:p>
          <a:p>
            <a:pPr lvl="2"/>
            <a:r>
              <a:rPr lang="es-ES_tradnl" altLang="es-ES" sz="1600" i="1" dirty="0" smtClean="0">
                <a:solidFill>
                  <a:srgbClr val="993300"/>
                </a:solidFill>
              </a:rPr>
              <a:t>-f</a:t>
            </a:r>
            <a:r>
              <a:rPr lang="es-ES_tradnl" altLang="es-ES" sz="1600" dirty="0" smtClean="0">
                <a:solidFill>
                  <a:srgbClr val="993300"/>
                </a:solidFill>
              </a:rPr>
              <a:t>: no pedir confirmación de borrado en ningún caso</a:t>
            </a:r>
          </a:p>
          <a:p>
            <a:pPr lvl="2"/>
            <a:r>
              <a:rPr lang="es-ES_tradnl" altLang="es-ES" sz="1600" i="1" dirty="0" smtClean="0">
                <a:solidFill>
                  <a:srgbClr val="993300"/>
                </a:solidFill>
              </a:rPr>
              <a:t>-v</a:t>
            </a:r>
            <a:r>
              <a:rPr lang="es-ES_tradnl" altLang="es-ES" sz="1600" dirty="0" smtClean="0">
                <a:solidFill>
                  <a:srgbClr val="993300"/>
                </a:solidFill>
              </a:rPr>
              <a:t>: informar de los borrados que </a:t>
            </a:r>
            <a:r>
              <a:rPr lang="es-ES_tradnl" altLang="es-ES" sz="1600" smtClean="0">
                <a:solidFill>
                  <a:srgbClr val="993300"/>
                </a:solidFill>
              </a:rPr>
              <a:t>va realizando</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18</a:t>
            </a:fld>
            <a:endParaRPr lang="es-ES" dirty="0"/>
          </a:p>
        </p:txBody>
      </p:sp>
    </p:spTree>
    <p:extLst>
      <p:ext uri="{BB962C8B-B14F-4D97-AF65-F5344CB8AC3E}">
        <p14:creationId xmlns:p14="http://schemas.microsoft.com/office/powerpoint/2010/main" val="3392626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a:buNone/>
            </a:pPr>
            <a:r>
              <a:rPr lang="es-ES" altLang="es-ES" sz="2400" dirty="0" smtClean="0">
                <a:solidFill>
                  <a:srgbClr val="993300"/>
                </a:solidFill>
              </a:rPr>
              <a:t>Comando: </a:t>
            </a:r>
            <a:r>
              <a:rPr lang="es-ES" altLang="es-ES" sz="2400" b="1" dirty="0" err="1" smtClean="0">
                <a:solidFill>
                  <a:srgbClr val="993300"/>
                </a:solidFill>
              </a:rPr>
              <a:t>rmdir</a:t>
            </a:r>
            <a:endParaRPr lang="es-ES" altLang="es-ES" sz="2400" b="1" dirty="0" smtClean="0">
              <a:solidFill>
                <a:srgbClr val="993300"/>
              </a:solidFill>
            </a:endParaRPr>
          </a:p>
          <a:p>
            <a:pPr algn="just"/>
            <a:r>
              <a:rPr lang="es-ES" altLang="es-ES" sz="2400" b="1" dirty="0" smtClean="0">
                <a:solidFill>
                  <a:srgbClr val="993300"/>
                </a:solidFill>
              </a:rPr>
              <a:t>Propósito</a:t>
            </a:r>
            <a:r>
              <a:rPr lang="es-ES" altLang="es-ES" sz="2400" dirty="0" smtClean="0">
                <a:solidFill>
                  <a:srgbClr val="993300"/>
                </a:solidFill>
              </a:rPr>
              <a:t>: elimina un directorio</a:t>
            </a:r>
          </a:p>
          <a:p>
            <a:pPr algn="just"/>
            <a:r>
              <a:rPr lang="es-ES" altLang="es-ES" sz="2400" b="1" dirty="0" smtClean="0">
                <a:solidFill>
                  <a:srgbClr val="993300"/>
                </a:solidFill>
              </a:rPr>
              <a:t>Formato</a:t>
            </a:r>
            <a:r>
              <a:rPr lang="es-ES" altLang="es-ES" sz="2400" dirty="0" smtClean="0">
                <a:solidFill>
                  <a:srgbClr val="993300"/>
                </a:solidFill>
              </a:rPr>
              <a:t>: </a:t>
            </a:r>
          </a:p>
          <a:p>
            <a:pPr lvl="1" indent="0" algn="just">
              <a:buNone/>
            </a:pPr>
            <a:r>
              <a:rPr lang="es-ES" altLang="es-ES" sz="2000" dirty="0" err="1" smtClean="0">
                <a:solidFill>
                  <a:srgbClr val="993300"/>
                </a:solidFill>
              </a:rPr>
              <a:t>rmdir</a:t>
            </a:r>
            <a:r>
              <a:rPr lang="es-ES" altLang="es-ES" sz="2000" dirty="0" smtClean="0">
                <a:solidFill>
                  <a:srgbClr val="993300"/>
                </a:solidFill>
              </a:rPr>
              <a:t> directorio</a:t>
            </a:r>
            <a:r>
              <a:rPr lang="es-ES" altLang="es-ES" sz="2000" baseline="-25000" dirty="0" smtClean="0">
                <a:solidFill>
                  <a:srgbClr val="993300"/>
                </a:solidFill>
              </a:rPr>
              <a:t>1</a:t>
            </a:r>
            <a:r>
              <a:rPr lang="es-ES" altLang="es-ES" sz="2000" dirty="0" smtClean="0">
                <a:solidFill>
                  <a:srgbClr val="993300"/>
                </a:solidFill>
              </a:rPr>
              <a:t> </a:t>
            </a:r>
            <a:r>
              <a:rPr lang="es-ES" altLang="es-ES" sz="2000" dirty="0">
                <a:solidFill>
                  <a:srgbClr val="993300"/>
                </a:solidFill>
              </a:rPr>
              <a:t>[</a:t>
            </a:r>
            <a:r>
              <a:rPr lang="es-ES" altLang="es-ES" sz="2000" dirty="0" smtClean="0">
                <a:solidFill>
                  <a:srgbClr val="993300"/>
                </a:solidFill>
              </a:rPr>
              <a:t>directorio</a:t>
            </a:r>
            <a:r>
              <a:rPr lang="es-ES" altLang="es-ES" sz="2000" baseline="-25000" dirty="0" smtClean="0">
                <a:solidFill>
                  <a:srgbClr val="993300"/>
                </a:solidFill>
              </a:rPr>
              <a:t>2</a:t>
            </a:r>
            <a:r>
              <a:rPr lang="es-ES" altLang="es-ES" sz="2000" dirty="0" smtClean="0">
                <a:solidFill>
                  <a:srgbClr val="993300"/>
                </a:solidFill>
              </a:rPr>
              <a:t>… </a:t>
            </a:r>
            <a:r>
              <a:rPr lang="es-ES" altLang="es-ES" sz="2000" dirty="0" err="1" smtClean="0">
                <a:solidFill>
                  <a:srgbClr val="993300"/>
                </a:solidFill>
              </a:rPr>
              <a:t>directorio</a:t>
            </a:r>
            <a:r>
              <a:rPr lang="es-ES" altLang="es-ES" sz="2000" baseline="-25000" dirty="0" err="1" smtClean="0">
                <a:solidFill>
                  <a:srgbClr val="993300"/>
                </a:solidFill>
              </a:rPr>
              <a:t>n</a:t>
            </a:r>
            <a:r>
              <a:rPr lang="es-ES" altLang="es-ES" sz="2000" dirty="0" smtClean="0">
                <a:solidFill>
                  <a:srgbClr val="993300"/>
                </a:solidFill>
              </a:rPr>
              <a:t>]</a:t>
            </a:r>
          </a:p>
          <a:p>
            <a:pPr lvl="1" algn="just"/>
            <a:r>
              <a:rPr lang="es-ES_tradnl" sz="2000" i="1" dirty="0" err="1" smtClean="0">
                <a:solidFill>
                  <a:srgbClr val="993300"/>
                </a:solidFill>
              </a:rPr>
              <a:t>directorio</a:t>
            </a:r>
            <a:r>
              <a:rPr lang="es-ES_tradnl" sz="2000" i="1" baseline="-25000" dirty="0" err="1" smtClean="0">
                <a:solidFill>
                  <a:srgbClr val="993300"/>
                </a:solidFill>
              </a:rPr>
              <a:t>i</a:t>
            </a:r>
            <a:r>
              <a:rPr lang="es-ES_tradnl" sz="2000" dirty="0" smtClean="0">
                <a:solidFill>
                  <a:srgbClr val="993300"/>
                </a:solidFill>
              </a:rPr>
              <a:t>: directorio o directorio que se eliminan. Para poder eliminar un directorio, es necesario que esté vacío.</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19</a:t>
            </a:fld>
            <a:endParaRPr lang="es-ES" dirty="0"/>
          </a:p>
        </p:txBody>
      </p:sp>
    </p:spTree>
    <p:extLst>
      <p:ext uri="{BB962C8B-B14F-4D97-AF65-F5344CB8AC3E}">
        <p14:creationId xmlns:p14="http://schemas.microsoft.com/office/powerpoint/2010/main" val="3375689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627784" y="2276872"/>
            <a:ext cx="6543441" cy="5194105"/>
          </a:xfrm>
        </p:spPr>
        <p:txBody>
          <a:bodyPr wrap="square" anchor="t" anchorCtr="0">
            <a:spAutoFit/>
          </a:bodyPr>
          <a:lstStyle/>
          <a:p>
            <a:pPr marL="514350" indent="-514350" algn="l">
              <a:buAutoNum type="arabicPeriod"/>
            </a:pPr>
            <a:r>
              <a:rPr lang="es-ES" dirty="0" smtClean="0">
                <a:solidFill>
                  <a:schemeClr val="tx1"/>
                </a:solidFill>
              </a:rPr>
              <a:t>Comandos en modo consola</a:t>
            </a:r>
          </a:p>
          <a:p>
            <a:pPr marL="514350" indent="-514350" algn="l">
              <a:buAutoNum type="arabicPeriod"/>
            </a:pPr>
            <a:r>
              <a:rPr lang="es-ES" dirty="0" smtClean="0"/>
              <a:t>Edición de texto en consola</a:t>
            </a:r>
          </a:p>
          <a:p>
            <a:pPr marL="514350" indent="-514350" algn="l">
              <a:buAutoNum type="arabicPeriod"/>
            </a:pPr>
            <a:r>
              <a:rPr lang="es-ES" dirty="0"/>
              <a:t>Procesos en segundo plano</a:t>
            </a:r>
          </a:p>
          <a:p>
            <a:pPr marL="514350" indent="-514350" algn="l">
              <a:buAutoNum type="arabicPeriod"/>
            </a:pPr>
            <a:r>
              <a:rPr lang="es-ES" dirty="0"/>
              <a:t>Redirección y tuberías</a:t>
            </a:r>
          </a:p>
          <a:p>
            <a:pPr marL="514350" indent="-514350" algn="l">
              <a:buAutoNum type="arabicPeriod"/>
            </a:pPr>
            <a:r>
              <a:rPr lang="es-ES" dirty="0" smtClean="0"/>
              <a:t>Usuarios, grupos y administradores</a:t>
            </a:r>
          </a:p>
          <a:p>
            <a:pPr marL="514350" indent="-514350" algn="l">
              <a:buAutoNum type="arabicPeriod"/>
            </a:pPr>
            <a:r>
              <a:rPr lang="es-ES" dirty="0" smtClean="0"/>
              <a:t>Conexión a sistemas remotos</a:t>
            </a:r>
          </a:p>
          <a:p>
            <a:pPr marL="514350" indent="-514350" algn="l">
              <a:buAutoNum type="arabicPeriod"/>
            </a:pPr>
            <a:r>
              <a:rPr lang="es-ES" dirty="0" smtClean="0"/>
              <a:t>Instalación y administración de software</a:t>
            </a:r>
          </a:p>
          <a:p>
            <a:pPr marL="514350" indent="-514350" algn="l">
              <a:buAutoNum type="arabicPeriod"/>
            </a:pPr>
            <a:endParaRPr lang="es-ES" dirty="0"/>
          </a:p>
        </p:txBody>
      </p:sp>
      <p:sp>
        <p:nvSpPr>
          <p:cNvPr id="5" name="1 Título"/>
          <p:cNvSpPr>
            <a:spLocks noGrp="1"/>
          </p:cNvSpPr>
          <p:nvPr>
            <p:ph type="ctrTitle"/>
          </p:nvPr>
        </p:nvSpPr>
        <p:spPr>
          <a:xfrm>
            <a:off x="1979712" y="0"/>
            <a:ext cx="7191513" cy="1874639"/>
          </a:xfrm>
        </p:spPr>
        <p:txBody>
          <a:bodyPr>
            <a:normAutofit fontScale="90000"/>
          </a:bodyPr>
          <a:lstStyle/>
          <a:p>
            <a:r>
              <a:rPr lang="en-GB" dirty="0" err="1" smtClean="0"/>
              <a:t>Laboratorio</a:t>
            </a:r>
            <a:r>
              <a:rPr lang="en-GB" dirty="0" smtClean="0"/>
              <a:t> 1:</a:t>
            </a:r>
            <a:br>
              <a:rPr lang="en-GB" dirty="0" smtClean="0"/>
            </a:br>
            <a:r>
              <a:rPr lang="en-GB" dirty="0" err="1" smtClean="0"/>
              <a:t>Administración</a:t>
            </a:r>
            <a:r>
              <a:rPr lang="en-GB" dirty="0" smtClean="0"/>
              <a:t> de Sistemas Linux</a:t>
            </a:r>
            <a:endParaRPr lang="en-GB" dirty="0"/>
          </a:p>
        </p:txBody>
      </p:sp>
    </p:spTree>
    <p:extLst>
      <p:ext uri="{BB962C8B-B14F-4D97-AF65-F5344CB8AC3E}">
        <p14:creationId xmlns:p14="http://schemas.microsoft.com/office/powerpoint/2010/main" val="4128416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sort</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muestra el resultado de ordenar línea a línea un archivo, fusionar en orden varios archivos, o comprueba si un archivo está ordenado</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a:solidFill>
                  <a:srgbClr val="993300"/>
                </a:solidFill>
              </a:rPr>
              <a:t>s</a:t>
            </a:r>
            <a:r>
              <a:rPr lang="es-ES" altLang="es-ES" sz="2000" dirty="0" err="1" smtClean="0">
                <a:solidFill>
                  <a:srgbClr val="993300"/>
                </a:solidFill>
              </a:rPr>
              <a:t>ort</a:t>
            </a:r>
            <a:r>
              <a:rPr lang="es-ES" altLang="es-ES" sz="2000" dirty="0" smtClean="0">
                <a:solidFill>
                  <a:srgbClr val="993300"/>
                </a:solidFill>
              </a:rPr>
              <a:t> [opciones] [archivo</a:t>
            </a:r>
            <a:r>
              <a:rPr lang="es-ES" altLang="es-ES" sz="2000" baseline="-25000" dirty="0" smtClean="0">
                <a:solidFill>
                  <a:srgbClr val="993300"/>
                </a:solidFill>
              </a:rPr>
              <a:t>1</a:t>
            </a:r>
            <a:r>
              <a:rPr lang="es-ES" altLang="es-ES" sz="2000" dirty="0" smtClean="0">
                <a:solidFill>
                  <a:srgbClr val="993300"/>
                </a:solidFill>
              </a:rPr>
              <a:t> … </a:t>
            </a:r>
            <a:r>
              <a:rPr lang="es-ES" altLang="es-ES" sz="2000" dirty="0" err="1" smtClean="0">
                <a:solidFill>
                  <a:srgbClr val="993300"/>
                </a:solidFill>
              </a:rPr>
              <a:t>archivo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err="1" smtClean="0">
                <a:solidFill>
                  <a:srgbClr val="993300"/>
                </a:solidFill>
              </a:rPr>
              <a:t>archivo</a:t>
            </a:r>
            <a:r>
              <a:rPr lang="es-ES_tradnl" sz="2000" i="1" baseline="-25000" dirty="0" err="1" smtClean="0">
                <a:solidFill>
                  <a:srgbClr val="993300"/>
                </a:solidFill>
              </a:rPr>
              <a:t>i</a:t>
            </a:r>
            <a:r>
              <a:rPr lang="es-ES_tradnl" sz="2000" dirty="0" smtClean="0">
                <a:solidFill>
                  <a:srgbClr val="993300"/>
                </a:solidFill>
              </a:rPr>
              <a:t>: archivo o archivos de texto que se ordenan. Si se especifica más de uno, los fusiona ordenadamente línea a línea</a:t>
            </a:r>
          </a:p>
          <a:p>
            <a:pPr lvl="1"/>
            <a:r>
              <a:rPr lang="es-ES_tradnl" altLang="es-ES" sz="2000" dirty="0" smtClean="0">
                <a:solidFill>
                  <a:srgbClr val="993300"/>
                </a:solidFill>
              </a:rPr>
              <a:t>Opciones habituales:</a:t>
            </a:r>
          </a:p>
          <a:p>
            <a:pPr lvl="2"/>
            <a:r>
              <a:rPr lang="es-ES_tradnl" altLang="es-ES" sz="1600" i="1" dirty="0" smtClean="0">
                <a:solidFill>
                  <a:srgbClr val="993300"/>
                </a:solidFill>
              </a:rPr>
              <a:t>-c</a:t>
            </a:r>
            <a:r>
              <a:rPr lang="es-ES_tradnl" altLang="es-ES" sz="1600" dirty="0" smtClean="0">
                <a:solidFill>
                  <a:srgbClr val="993300"/>
                </a:solidFill>
              </a:rPr>
              <a:t>: Comprueba si los archivos de entrada están todos ordenados</a:t>
            </a:r>
          </a:p>
          <a:p>
            <a:pPr lvl="2"/>
            <a:r>
              <a:rPr lang="es-ES_tradnl" altLang="es-ES" sz="1600" i="1" dirty="0" smtClean="0">
                <a:solidFill>
                  <a:srgbClr val="993300"/>
                </a:solidFill>
              </a:rPr>
              <a:t>-m</a:t>
            </a:r>
            <a:r>
              <a:rPr lang="es-ES_tradnl" altLang="es-ES" sz="1600" dirty="0" smtClean="0">
                <a:solidFill>
                  <a:srgbClr val="993300"/>
                </a:solidFill>
              </a:rPr>
              <a:t>: fusiona línea a línea los archivos de entrada, suponiendo que ya están ordenados</a:t>
            </a:r>
          </a:p>
          <a:p>
            <a:pPr lvl="2"/>
            <a:r>
              <a:rPr lang="es-ES_tradnl" altLang="es-ES" sz="1600" dirty="0" smtClean="0">
                <a:solidFill>
                  <a:srgbClr val="993300"/>
                </a:solidFill>
              </a:rPr>
              <a:t>-r: ordena en </a:t>
            </a:r>
            <a:r>
              <a:rPr lang="es-ES_tradnl" altLang="es-ES" sz="1600" smtClean="0">
                <a:solidFill>
                  <a:srgbClr val="993300"/>
                </a:solidFill>
              </a:rPr>
              <a:t>orden inverso</a:t>
            </a:r>
          </a:p>
          <a:p>
            <a:pPr lvl="2"/>
            <a:r>
              <a:rPr lang="es-ES_tradnl" altLang="es-ES" sz="1600" smtClean="0">
                <a:solidFill>
                  <a:srgbClr val="993300"/>
                </a:solidFill>
              </a:rPr>
              <a:t>-u: elimina duplicados</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20</a:t>
            </a:fld>
            <a:endParaRPr lang="es-ES" dirty="0"/>
          </a:p>
        </p:txBody>
      </p:sp>
    </p:spTree>
    <p:extLst>
      <p:ext uri="{BB962C8B-B14F-4D97-AF65-F5344CB8AC3E}">
        <p14:creationId xmlns:p14="http://schemas.microsoft.com/office/powerpoint/2010/main" val="806546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who</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lista los usuarios actualmente conectados al sistema</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who</a:t>
            </a:r>
            <a:r>
              <a:rPr lang="es-ES" altLang="es-ES" sz="2000" dirty="0" smtClean="0">
                <a:solidFill>
                  <a:srgbClr val="993300"/>
                </a:solidFill>
              </a:rPr>
              <a:t> [opciones]</a:t>
            </a:r>
          </a:p>
          <a:p>
            <a:pPr lvl="1"/>
            <a:r>
              <a:rPr lang="es-ES" altLang="es-ES" sz="2000" dirty="0" smtClean="0">
                <a:solidFill>
                  <a:srgbClr val="993300"/>
                </a:solidFill>
              </a:rPr>
              <a:t>Opciones habituales:</a:t>
            </a:r>
          </a:p>
          <a:p>
            <a:pPr lvl="2"/>
            <a:r>
              <a:rPr lang="es-ES" altLang="es-ES" sz="1600" i="1" dirty="0" smtClean="0">
                <a:solidFill>
                  <a:srgbClr val="993300"/>
                </a:solidFill>
              </a:rPr>
              <a:t>-m</a:t>
            </a:r>
            <a:r>
              <a:rPr lang="es-ES" altLang="es-ES" sz="1600" dirty="0" smtClean="0">
                <a:solidFill>
                  <a:srgbClr val="993300"/>
                </a:solidFill>
              </a:rPr>
              <a:t>: muestra información sobre el propio usuario (equivalente a </a:t>
            </a:r>
            <a:r>
              <a:rPr lang="es-ES" altLang="es-ES" sz="1600" i="1" dirty="0" err="1" smtClean="0">
                <a:solidFill>
                  <a:srgbClr val="993300"/>
                </a:solidFill>
              </a:rPr>
              <a:t>who</a:t>
            </a:r>
            <a:r>
              <a:rPr lang="es-ES" altLang="es-ES" sz="1600" i="1" dirty="0" smtClean="0">
                <a:solidFill>
                  <a:srgbClr val="993300"/>
                </a:solidFill>
              </a:rPr>
              <a:t> am i</a:t>
            </a:r>
            <a:r>
              <a:rPr lang="es-ES" altLang="es-ES" sz="1600" dirty="0" smtClean="0">
                <a:solidFill>
                  <a:srgbClr val="993300"/>
                </a:solidFill>
              </a:rPr>
              <a:t>)</a:t>
            </a:r>
          </a:p>
          <a:p>
            <a:pPr lvl="2"/>
            <a:r>
              <a:rPr lang="es-ES" altLang="es-ES" sz="1600" i="1" dirty="0" smtClean="0">
                <a:solidFill>
                  <a:srgbClr val="993300"/>
                </a:solidFill>
              </a:rPr>
              <a:t>-q</a:t>
            </a:r>
            <a:r>
              <a:rPr lang="es-ES" altLang="es-ES" sz="1600" dirty="0" smtClean="0">
                <a:solidFill>
                  <a:srgbClr val="993300"/>
                </a:solidFill>
              </a:rPr>
              <a:t>: proporciona sólo el número de usuarios conectados</a:t>
            </a:r>
          </a:p>
          <a:p>
            <a:pPr lvl="2"/>
            <a:r>
              <a:rPr lang="es-ES" altLang="es-ES" sz="1600" i="1" dirty="0" smtClean="0">
                <a:solidFill>
                  <a:srgbClr val="993300"/>
                </a:solidFill>
              </a:rPr>
              <a:t>-u</a:t>
            </a:r>
            <a:r>
              <a:rPr lang="es-ES" altLang="es-ES" sz="1600" dirty="0" smtClean="0">
                <a:solidFill>
                  <a:srgbClr val="993300"/>
                </a:solidFill>
              </a:rPr>
              <a:t>: proporciona también el tiempo que lleva inactivo. </a:t>
            </a:r>
          </a:p>
          <a:p>
            <a:pPr lvl="3"/>
            <a:r>
              <a:rPr lang="es-ES" altLang="es-ES" sz="1600" dirty="0" smtClean="0">
                <a:solidFill>
                  <a:srgbClr val="993300"/>
                </a:solidFill>
              </a:rPr>
              <a:t>Un punto ‘.’ significa que está activo en el último minuto</a:t>
            </a:r>
          </a:p>
          <a:p>
            <a:pPr lvl="3"/>
            <a:r>
              <a:rPr lang="es-ES" altLang="es-ES" sz="1600" dirty="0" smtClean="0">
                <a:solidFill>
                  <a:srgbClr val="993300"/>
                </a:solidFill>
              </a:rPr>
              <a:t>‘</a:t>
            </a:r>
            <a:r>
              <a:rPr lang="es-ES" altLang="es-ES" sz="1600" dirty="0" err="1" smtClean="0">
                <a:solidFill>
                  <a:srgbClr val="993300"/>
                </a:solidFill>
              </a:rPr>
              <a:t>old</a:t>
            </a:r>
            <a:r>
              <a:rPr lang="es-ES" altLang="es-ES" sz="1600" dirty="0" smtClean="0">
                <a:solidFill>
                  <a:srgbClr val="993300"/>
                </a:solidFill>
              </a:rPr>
              <a:t>’ significa que lleva más de 24 horas inactivo</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21</a:t>
            </a:fld>
            <a:endParaRPr lang="es-ES" dirty="0"/>
          </a:p>
        </p:txBody>
      </p:sp>
    </p:spTree>
    <p:extLst>
      <p:ext uri="{BB962C8B-B14F-4D97-AF65-F5344CB8AC3E}">
        <p14:creationId xmlns:p14="http://schemas.microsoft.com/office/powerpoint/2010/main" val="4058167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wc</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cuenta líneas, palabras o caracteres en uno o más archivos</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wc</a:t>
            </a:r>
            <a:r>
              <a:rPr lang="es-ES" altLang="es-ES" sz="2000" dirty="0" smtClean="0">
                <a:solidFill>
                  <a:srgbClr val="993300"/>
                </a:solidFill>
              </a:rPr>
              <a:t> [opciones] [archivo</a:t>
            </a:r>
            <a:r>
              <a:rPr lang="es-ES" altLang="es-ES" sz="2000" baseline="-25000" dirty="0" smtClean="0">
                <a:solidFill>
                  <a:srgbClr val="993300"/>
                </a:solidFill>
              </a:rPr>
              <a:t>1</a:t>
            </a:r>
            <a:r>
              <a:rPr lang="es-ES" altLang="es-ES" sz="2000" dirty="0" smtClean="0">
                <a:solidFill>
                  <a:srgbClr val="993300"/>
                </a:solidFill>
              </a:rPr>
              <a:t> … </a:t>
            </a:r>
            <a:r>
              <a:rPr lang="es-ES" altLang="es-ES" sz="2000" dirty="0" err="1" smtClean="0">
                <a:solidFill>
                  <a:srgbClr val="993300"/>
                </a:solidFill>
              </a:rPr>
              <a:t>archivo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err="1" smtClean="0">
                <a:solidFill>
                  <a:srgbClr val="993300"/>
                </a:solidFill>
              </a:rPr>
              <a:t>archivo</a:t>
            </a:r>
            <a:r>
              <a:rPr lang="es-ES_tradnl" sz="2000" i="1" baseline="-25000" dirty="0" err="1" smtClean="0">
                <a:solidFill>
                  <a:srgbClr val="993300"/>
                </a:solidFill>
              </a:rPr>
              <a:t>i</a:t>
            </a:r>
            <a:r>
              <a:rPr lang="es-ES_tradnl" sz="2000" dirty="0" smtClean="0">
                <a:solidFill>
                  <a:srgbClr val="993300"/>
                </a:solidFill>
              </a:rPr>
              <a:t>: archivo o archivos de texto que se procesan.</a:t>
            </a:r>
          </a:p>
          <a:p>
            <a:pPr lvl="1"/>
            <a:r>
              <a:rPr lang="es-ES_tradnl" altLang="es-ES" sz="2000" dirty="0" smtClean="0">
                <a:solidFill>
                  <a:srgbClr val="993300"/>
                </a:solidFill>
              </a:rPr>
              <a:t>Opciones habituales:</a:t>
            </a:r>
          </a:p>
          <a:p>
            <a:pPr lvl="2"/>
            <a:r>
              <a:rPr lang="es-ES_tradnl" altLang="es-ES" sz="1600" i="1" dirty="0" smtClean="0">
                <a:solidFill>
                  <a:srgbClr val="993300"/>
                </a:solidFill>
              </a:rPr>
              <a:t>-l</a:t>
            </a:r>
            <a:r>
              <a:rPr lang="es-ES_tradnl" altLang="es-ES" sz="1600" dirty="0" smtClean="0">
                <a:solidFill>
                  <a:srgbClr val="993300"/>
                </a:solidFill>
              </a:rPr>
              <a:t>: cuenta líneas</a:t>
            </a:r>
          </a:p>
          <a:p>
            <a:pPr lvl="2"/>
            <a:r>
              <a:rPr lang="es-ES_tradnl" altLang="es-ES" sz="1600" i="1" dirty="0" smtClean="0">
                <a:solidFill>
                  <a:srgbClr val="993300"/>
                </a:solidFill>
              </a:rPr>
              <a:t>-c</a:t>
            </a:r>
            <a:r>
              <a:rPr lang="es-ES_tradnl" altLang="es-ES" sz="1600" dirty="0" smtClean="0">
                <a:solidFill>
                  <a:srgbClr val="993300"/>
                </a:solidFill>
              </a:rPr>
              <a:t>: cuenta el número de caracteres</a:t>
            </a:r>
          </a:p>
          <a:p>
            <a:pPr lvl="2"/>
            <a:r>
              <a:rPr lang="es-ES_tradnl" altLang="es-ES" sz="1600" i="1" dirty="0" smtClean="0">
                <a:solidFill>
                  <a:srgbClr val="993300"/>
                </a:solidFill>
              </a:rPr>
              <a:t>-w</a:t>
            </a:r>
            <a:r>
              <a:rPr lang="es-ES_tradnl" altLang="es-ES" sz="1600" dirty="0" smtClean="0">
                <a:solidFill>
                  <a:srgbClr val="993300"/>
                </a:solidFill>
              </a:rPr>
              <a:t>: cuenta palabras</a:t>
            </a:r>
          </a:p>
          <a:p>
            <a:pPr lvl="2"/>
            <a:r>
              <a:rPr lang="es-ES_tradnl" altLang="es-ES" sz="1600" dirty="0" smtClean="0">
                <a:solidFill>
                  <a:srgbClr val="993300"/>
                </a:solidFill>
              </a:rPr>
              <a:t>Estas opciones no son excluyentes; de hecho, por defecto, asume -</a:t>
            </a:r>
            <a:r>
              <a:rPr lang="es-ES_tradnl" altLang="es-ES" sz="1600" dirty="0" err="1" smtClean="0">
                <a:solidFill>
                  <a:srgbClr val="993300"/>
                </a:solidFill>
              </a:rPr>
              <a:t>wcl</a:t>
            </a:r>
            <a:endParaRPr lang="es-ES" altLang="es-ES"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22</a:t>
            </a:fld>
            <a:endParaRPr lang="es-ES" dirty="0"/>
          </a:p>
        </p:txBody>
      </p:sp>
    </p:spTree>
    <p:extLst>
      <p:ext uri="{BB962C8B-B14F-4D97-AF65-F5344CB8AC3E}">
        <p14:creationId xmlns:p14="http://schemas.microsoft.com/office/powerpoint/2010/main" val="186503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smtClean="0">
                <a:solidFill>
                  <a:srgbClr val="993300"/>
                </a:solidFill>
              </a:rPr>
              <a:t>grep</a:t>
            </a:r>
          </a:p>
          <a:p>
            <a:r>
              <a:rPr lang="es-ES" altLang="es-ES" sz="2400" b="1" dirty="0" smtClean="0">
                <a:solidFill>
                  <a:srgbClr val="993300"/>
                </a:solidFill>
              </a:rPr>
              <a:t>Propósito</a:t>
            </a:r>
            <a:r>
              <a:rPr lang="es-ES" altLang="es-ES" sz="2400" dirty="0" smtClean="0">
                <a:solidFill>
                  <a:srgbClr val="993300"/>
                </a:solidFill>
              </a:rPr>
              <a:t>: muestra las líneas que cumplen un patrón determinado de un archivo o conjunto de archivos</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a:solidFill>
                  <a:srgbClr val="993300"/>
                </a:solidFill>
              </a:rPr>
              <a:t>g</a:t>
            </a:r>
            <a:r>
              <a:rPr lang="es-ES" altLang="es-ES" sz="2000" dirty="0" smtClean="0">
                <a:solidFill>
                  <a:srgbClr val="993300"/>
                </a:solidFill>
              </a:rPr>
              <a:t>rep [opciones] patrón </a:t>
            </a:r>
            <a:r>
              <a:rPr lang="es-ES" altLang="es-ES" sz="2000" dirty="0">
                <a:solidFill>
                  <a:srgbClr val="993300"/>
                </a:solidFill>
              </a:rPr>
              <a:t>[archivo</a:t>
            </a:r>
            <a:r>
              <a:rPr lang="es-ES" altLang="es-ES" sz="2000" baseline="-25000" dirty="0">
                <a:solidFill>
                  <a:srgbClr val="993300"/>
                </a:solidFill>
              </a:rPr>
              <a:t>1</a:t>
            </a:r>
            <a:r>
              <a:rPr lang="es-ES" altLang="es-ES" sz="2000" dirty="0">
                <a:solidFill>
                  <a:srgbClr val="993300"/>
                </a:solidFill>
              </a:rPr>
              <a:t> … </a:t>
            </a:r>
            <a:r>
              <a:rPr lang="es-ES" altLang="es-ES" sz="2000" dirty="0" err="1">
                <a:solidFill>
                  <a:srgbClr val="993300"/>
                </a:solidFill>
              </a:rPr>
              <a:t>archivo</a:t>
            </a:r>
            <a:r>
              <a:rPr lang="es-ES" altLang="es-ES" sz="2000" baseline="-25000" dirty="0" err="1">
                <a:solidFill>
                  <a:srgbClr val="993300"/>
                </a:solidFill>
              </a:rPr>
              <a:t>n</a:t>
            </a:r>
            <a:r>
              <a:rPr lang="es-ES" altLang="es-ES" sz="2000" dirty="0">
                <a:solidFill>
                  <a:srgbClr val="993300"/>
                </a:solidFill>
              </a:rPr>
              <a:t>]</a:t>
            </a:r>
          </a:p>
          <a:p>
            <a:pPr lvl="1"/>
            <a:r>
              <a:rPr lang="es-ES_tradnl" sz="2000" i="1" dirty="0" err="1">
                <a:solidFill>
                  <a:srgbClr val="993300"/>
                </a:solidFill>
              </a:rPr>
              <a:t>archivo</a:t>
            </a:r>
            <a:r>
              <a:rPr lang="es-ES_tradnl" sz="2000" i="1" baseline="-25000" dirty="0" err="1">
                <a:solidFill>
                  <a:srgbClr val="993300"/>
                </a:solidFill>
              </a:rPr>
              <a:t>i</a:t>
            </a:r>
            <a:r>
              <a:rPr lang="es-ES_tradnl" sz="2000" dirty="0">
                <a:solidFill>
                  <a:srgbClr val="993300"/>
                </a:solidFill>
              </a:rPr>
              <a:t>: archivo o archivos de texto cuyos finales se muestran</a:t>
            </a:r>
            <a:r>
              <a:rPr lang="es-ES_tradnl" sz="2000" dirty="0" smtClean="0">
                <a:solidFill>
                  <a:srgbClr val="993300"/>
                </a:solidFill>
              </a:rPr>
              <a:t>.</a:t>
            </a:r>
          </a:p>
          <a:p>
            <a:pPr lvl="1"/>
            <a:r>
              <a:rPr lang="es-ES_tradnl" sz="2000" dirty="0" smtClean="0">
                <a:solidFill>
                  <a:srgbClr val="993300"/>
                </a:solidFill>
              </a:rPr>
              <a:t>Opciones habituales:</a:t>
            </a:r>
          </a:p>
          <a:p>
            <a:pPr lvl="2"/>
            <a:r>
              <a:rPr lang="es-ES_tradnl" sz="1600" i="1" dirty="0" smtClean="0">
                <a:solidFill>
                  <a:srgbClr val="993300"/>
                </a:solidFill>
              </a:rPr>
              <a:t>-i</a:t>
            </a:r>
            <a:r>
              <a:rPr lang="es-ES_tradnl" sz="1600" dirty="0" smtClean="0">
                <a:solidFill>
                  <a:srgbClr val="993300"/>
                </a:solidFill>
              </a:rPr>
              <a:t>: no distingue mayúsculas de minúsculas</a:t>
            </a:r>
          </a:p>
          <a:p>
            <a:pPr lvl="2"/>
            <a:r>
              <a:rPr lang="es-ES_tradnl" sz="1600" i="1" dirty="0" smtClean="0">
                <a:solidFill>
                  <a:srgbClr val="993300"/>
                </a:solidFill>
              </a:rPr>
              <a:t>-l</a:t>
            </a:r>
            <a:r>
              <a:rPr lang="es-ES_tradnl" sz="1600" dirty="0" smtClean="0">
                <a:solidFill>
                  <a:srgbClr val="993300"/>
                </a:solidFill>
              </a:rPr>
              <a:t>: muestra sólo los nombres de los archivos que contienen alguna ocurrencia del patrón</a:t>
            </a:r>
          </a:p>
          <a:p>
            <a:pPr lvl="2"/>
            <a:r>
              <a:rPr lang="es-ES_tradnl" sz="1600" i="1" dirty="0" smtClean="0">
                <a:solidFill>
                  <a:srgbClr val="993300"/>
                </a:solidFill>
              </a:rPr>
              <a:t>-v</a:t>
            </a:r>
            <a:r>
              <a:rPr lang="es-ES_tradnl" sz="1600" dirty="0" smtClean="0">
                <a:solidFill>
                  <a:srgbClr val="993300"/>
                </a:solidFill>
              </a:rPr>
              <a:t>: muestra las líneas que no contienen el patrón</a:t>
            </a:r>
          </a:p>
          <a:p>
            <a:pPr lvl="2"/>
            <a:r>
              <a:rPr lang="es-ES_tradnl" sz="1600" i="1" dirty="0" smtClean="0">
                <a:solidFill>
                  <a:srgbClr val="993300"/>
                </a:solidFill>
              </a:rPr>
              <a:t>-h</a:t>
            </a:r>
            <a:r>
              <a:rPr lang="es-ES_tradnl" sz="1600" dirty="0" smtClean="0">
                <a:solidFill>
                  <a:srgbClr val="993300"/>
                </a:solidFill>
              </a:rPr>
              <a:t>: suprime la cabecera con el nombre del archivo cuando se procesan múltiples archivos</a:t>
            </a:r>
            <a:endParaRPr lang="es-ES_tradnl" sz="16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23</a:t>
            </a:fld>
            <a:endParaRPr lang="es-ES" dirty="0"/>
          </a:p>
        </p:txBody>
      </p:sp>
    </p:spTree>
    <p:extLst>
      <p:ext uri="{BB962C8B-B14F-4D97-AF65-F5344CB8AC3E}">
        <p14:creationId xmlns:p14="http://schemas.microsoft.com/office/powerpoint/2010/main" val="1479378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23343"/>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smtClean="0">
                <a:solidFill>
                  <a:srgbClr val="993300"/>
                </a:solidFill>
              </a:rPr>
              <a:t>grep </a:t>
            </a:r>
            <a:r>
              <a:rPr lang="es-ES" altLang="es-ES" sz="2400" dirty="0" smtClean="0">
                <a:solidFill>
                  <a:srgbClr val="993300"/>
                </a:solidFill>
              </a:rPr>
              <a:t>(cont.) </a:t>
            </a:r>
          </a:p>
          <a:p>
            <a:pPr lvl="1" indent="0">
              <a:buNone/>
            </a:pPr>
            <a:r>
              <a:rPr lang="es-ES" altLang="es-ES" sz="2000" dirty="0">
                <a:solidFill>
                  <a:srgbClr val="993300"/>
                </a:solidFill>
              </a:rPr>
              <a:t>g</a:t>
            </a:r>
            <a:r>
              <a:rPr lang="es-ES" altLang="es-ES" sz="2000" dirty="0" smtClean="0">
                <a:solidFill>
                  <a:srgbClr val="993300"/>
                </a:solidFill>
              </a:rPr>
              <a:t>rep [opciones] patrón </a:t>
            </a:r>
            <a:r>
              <a:rPr lang="es-ES" altLang="es-ES" sz="2000" dirty="0">
                <a:solidFill>
                  <a:srgbClr val="993300"/>
                </a:solidFill>
              </a:rPr>
              <a:t>[archivo</a:t>
            </a:r>
            <a:r>
              <a:rPr lang="es-ES" altLang="es-ES" sz="2000" baseline="-25000" dirty="0">
                <a:solidFill>
                  <a:srgbClr val="993300"/>
                </a:solidFill>
              </a:rPr>
              <a:t>1</a:t>
            </a:r>
            <a:r>
              <a:rPr lang="es-ES" altLang="es-ES" sz="2000" dirty="0">
                <a:solidFill>
                  <a:srgbClr val="993300"/>
                </a:solidFill>
              </a:rPr>
              <a:t> … </a:t>
            </a:r>
            <a:r>
              <a:rPr lang="es-ES" altLang="es-ES" sz="2000" dirty="0" err="1">
                <a:solidFill>
                  <a:srgbClr val="993300"/>
                </a:solidFill>
              </a:rPr>
              <a:t>archivo</a:t>
            </a:r>
            <a:r>
              <a:rPr lang="es-ES" altLang="es-ES" sz="2000" baseline="-25000" dirty="0" err="1">
                <a:solidFill>
                  <a:srgbClr val="993300"/>
                </a:solidFill>
              </a:rPr>
              <a:t>n</a:t>
            </a:r>
            <a:r>
              <a:rPr lang="es-ES" altLang="es-ES" sz="2000" dirty="0">
                <a:solidFill>
                  <a:srgbClr val="993300"/>
                </a:solidFill>
              </a:rPr>
              <a:t>]</a:t>
            </a:r>
          </a:p>
          <a:p>
            <a:pPr lvl="1"/>
            <a:r>
              <a:rPr lang="es-ES_tradnl" sz="2000" dirty="0" smtClean="0">
                <a:solidFill>
                  <a:srgbClr val="993300"/>
                </a:solidFill>
              </a:rPr>
              <a:t>Patrón: expresión regular (plantilla de texto) construida mediante caracteres literales y alguno de los </a:t>
            </a:r>
            <a:r>
              <a:rPr lang="es-ES_tradnl" sz="2000" dirty="0" err="1" smtClean="0">
                <a:solidFill>
                  <a:srgbClr val="993300"/>
                </a:solidFill>
              </a:rPr>
              <a:t>metacaracteres</a:t>
            </a:r>
            <a:r>
              <a:rPr lang="es-ES_tradnl" sz="2000" dirty="0" smtClean="0">
                <a:solidFill>
                  <a:srgbClr val="993300"/>
                </a:solidFill>
              </a:rPr>
              <a:t> siguientes:</a:t>
            </a:r>
          </a:p>
          <a:p>
            <a:pPr lvl="2"/>
            <a:r>
              <a:rPr lang="es-ES_tradnl" sz="1600" i="1" dirty="0" smtClean="0">
                <a:solidFill>
                  <a:srgbClr val="993300"/>
                </a:solidFill>
              </a:rPr>
              <a:t>‘.’</a:t>
            </a:r>
            <a:r>
              <a:rPr lang="es-ES_tradnl" sz="1600" dirty="0" smtClean="0">
                <a:solidFill>
                  <a:srgbClr val="993300"/>
                </a:solidFill>
              </a:rPr>
              <a:t>: representa a cualquier carácter</a:t>
            </a:r>
          </a:p>
          <a:p>
            <a:pPr lvl="2"/>
            <a:r>
              <a:rPr lang="es-ES_tradnl" sz="1600" i="1" dirty="0" smtClean="0">
                <a:solidFill>
                  <a:srgbClr val="993300"/>
                </a:solidFill>
              </a:rPr>
              <a:t>‘[‘ lista de caracteres ‘]’ o ‘[‘a-b ’]’</a:t>
            </a:r>
            <a:r>
              <a:rPr lang="es-ES_tradnl" sz="1600" dirty="0" smtClean="0">
                <a:solidFill>
                  <a:srgbClr val="993300"/>
                </a:solidFill>
              </a:rPr>
              <a:t>: representa a cualquier carácter de la lista, o a cualquier carácter comprendido entre </a:t>
            </a:r>
            <a:r>
              <a:rPr lang="es-ES_tradnl" sz="1600" i="1" dirty="0" smtClean="0">
                <a:solidFill>
                  <a:srgbClr val="993300"/>
                </a:solidFill>
              </a:rPr>
              <a:t>a</a:t>
            </a:r>
            <a:r>
              <a:rPr lang="es-ES_tradnl" sz="1600" dirty="0" smtClean="0">
                <a:solidFill>
                  <a:srgbClr val="993300"/>
                </a:solidFill>
              </a:rPr>
              <a:t> y </a:t>
            </a:r>
            <a:r>
              <a:rPr lang="es-ES_tradnl" sz="1600" i="1" dirty="0" smtClean="0">
                <a:solidFill>
                  <a:srgbClr val="993300"/>
                </a:solidFill>
              </a:rPr>
              <a:t>b</a:t>
            </a:r>
            <a:r>
              <a:rPr lang="es-ES_tradnl" sz="1600" dirty="0" smtClean="0">
                <a:solidFill>
                  <a:srgbClr val="993300"/>
                </a:solidFill>
              </a:rPr>
              <a:t>. Si el primer carácter tras el corchete es </a:t>
            </a:r>
            <a:r>
              <a:rPr lang="es-ES_tradnl" sz="1600" i="1" dirty="0" smtClean="0">
                <a:solidFill>
                  <a:srgbClr val="993300"/>
                </a:solidFill>
              </a:rPr>
              <a:t>^</a:t>
            </a:r>
            <a:r>
              <a:rPr lang="es-ES_tradnl" sz="1600" dirty="0" smtClean="0">
                <a:solidFill>
                  <a:srgbClr val="993300"/>
                </a:solidFill>
              </a:rPr>
              <a:t>, el significado se invierte. </a:t>
            </a:r>
          </a:p>
          <a:p>
            <a:pPr lvl="2"/>
            <a:r>
              <a:rPr lang="es-ES_tradnl" sz="1600" i="1" dirty="0" smtClean="0">
                <a:solidFill>
                  <a:srgbClr val="993300"/>
                </a:solidFill>
              </a:rPr>
              <a:t>‘*’</a:t>
            </a:r>
            <a:r>
              <a:rPr lang="es-ES_tradnl" sz="1600" dirty="0" smtClean="0">
                <a:solidFill>
                  <a:srgbClr val="993300"/>
                </a:solidFill>
              </a:rPr>
              <a:t>: antepuesto a cualquier expresión, representa a 0 </a:t>
            </a:r>
            <a:r>
              <a:rPr lang="es-ES_tradnl" sz="1600" dirty="0" err="1" smtClean="0">
                <a:solidFill>
                  <a:srgbClr val="993300"/>
                </a:solidFill>
              </a:rPr>
              <a:t>ó</a:t>
            </a:r>
            <a:r>
              <a:rPr lang="es-ES_tradnl" sz="1600" dirty="0" smtClean="0">
                <a:solidFill>
                  <a:srgbClr val="993300"/>
                </a:solidFill>
              </a:rPr>
              <a:t> n ocurrencias de la misma.</a:t>
            </a:r>
          </a:p>
          <a:p>
            <a:pPr lvl="2"/>
            <a:r>
              <a:rPr lang="es-ES_tradnl" sz="1600" i="1" dirty="0" smtClean="0">
                <a:solidFill>
                  <a:srgbClr val="993300"/>
                </a:solidFill>
              </a:rPr>
              <a:t>‘^’</a:t>
            </a:r>
            <a:r>
              <a:rPr lang="es-ES_tradnl" sz="1600" dirty="0" smtClean="0">
                <a:solidFill>
                  <a:srgbClr val="993300"/>
                </a:solidFill>
              </a:rPr>
              <a:t>: antepuesto a cualquier expresión, significa que la expresión debe ocurrir al comienzo de la línea</a:t>
            </a:r>
          </a:p>
          <a:p>
            <a:pPr lvl="2"/>
            <a:r>
              <a:rPr lang="es-ES_tradnl" sz="1600" i="1" dirty="0" smtClean="0">
                <a:solidFill>
                  <a:srgbClr val="993300"/>
                </a:solidFill>
              </a:rPr>
              <a:t>‘$’</a:t>
            </a:r>
            <a:r>
              <a:rPr lang="es-ES_tradnl" sz="1600" dirty="0" smtClean="0">
                <a:solidFill>
                  <a:srgbClr val="993300"/>
                </a:solidFill>
              </a:rPr>
              <a:t>: pospuesto </a:t>
            </a:r>
            <a:r>
              <a:rPr lang="es-ES_tradnl" sz="1600" dirty="0">
                <a:solidFill>
                  <a:srgbClr val="993300"/>
                </a:solidFill>
              </a:rPr>
              <a:t>a cualquier expresión, significa que la expresión debe ocurrir al </a:t>
            </a:r>
            <a:r>
              <a:rPr lang="es-ES_tradnl" sz="1600" dirty="0" smtClean="0">
                <a:solidFill>
                  <a:srgbClr val="993300"/>
                </a:solidFill>
              </a:rPr>
              <a:t>final </a:t>
            </a:r>
            <a:r>
              <a:rPr lang="es-ES_tradnl" sz="1600" dirty="0">
                <a:solidFill>
                  <a:srgbClr val="993300"/>
                </a:solidFill>
              </a:rPr>
              <a:t>de la </a:t>
            </a:r>
            <a:r>
              <a:rPr lang="es-ES_tradnl" sz="1600" dirty="0" smtClean="0">
                <a:solidFill>
                  <a:srgbClr val="993300"/>
                </a:solidFill>
              </a:rPr>
              <a:t>línea</a:t>
            </a:r>
          </a:p>
          <a:p>
            <a:pPr lvl="2"/>
            <a:r>
              <a:rPr lang="es-ES_tradnl" sz="1600" i="1" dirty="0" smtClean="0">
                <a:solidFill>
                  <a:srgbClr val="993300"/>
                </a:solidFill>
              </a:rPr>
              <a:t>‘\’</a:t>
            </a:r>
            <a:r>
              <a:rPr lang="es-ES_tradnl" sz="1600" dirty="0" smtClean="0">
                <a:solidFill>
                  <a:srgbClr val="993300"/>
                </a:solidFill>
              </a:rPr>
              <a:t>: antepuesto a cualquier carácter, toma su valor literal (útil si la expresión contiene algún carácter que coincida con un </a:t>
            </a:r>
            <a:r>
              <a:rPr lang="es-ES_tradnl" sz="1600" dirty="0" err="1" smtClean="0">
                <a:solidFill>
                  <a:srgbClr val="993300"/>
                </a:solidFill>
              </a:rPr>
              <a:t>metacarácter</a:t>
            </a:r>
            <a:r>
              <a:rPr lang="es-ES_tradnl" sz="1600" dirty="0" smtClean="0">
                <a:solidFill>
                  <a:srgbClr val="993300"/>
                </a:solidFill>
              </a:rPr>
              <a:t>)</a:t>
            </a:r>
            <a:endParaRPr lang="es-ES_tradnl" sz="16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24</a:t>
            </a:fld>
            <a:endParaRPr lang="es-ES" dirty="0"/>
          </a:p>
        </p:txBody>
      </p:sp>
    </p:spTree>
    <p:extLst>
      <p:ext uri="{BB962C8B-B14F-4D97-AF65-F5344CB8AC3E}">
        <p14:creationId xmlns:p14="http://schemas.microsoft.com/office/powerpoint/2010/main" val="3353268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8208912"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a:t>
            </a:r>
            <a:r>
              <a:rPr lang="es-ES" altLang="es-ES" sz="2400" smtClean="0">
                <a:solidFill>
                  <a:srgbClr val="993300"/>
                </a:solidFill>
              </a:rPr>
              <a:t>: </a:t>
            </a:r>
            <a:r>
              <a:rPr lang="es-ES" altLang="es-ES" sz="2400" b="1" smtClean="0">
                <a:solidFill>
                  <a:srgbClr val="993300"/>
                </a:solidFill>
              </a:rPr>
              <a:t>curl</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smtClean="0">
                <a:solidFill>
                  <a:srgbClr val="993300"/>
                </a:solidFill>
              </a:rPr>
              <a:t>: Transfiere una URL, mostrando el resultado de la petición por salida estándar</a:t>
            </a:r>
            <a:endParaRPr lang="es-ES" altLang="es-ES" sz="2400" dirty="0" smtClean="0">
              <a:solidFill>
                <a:srgbClr val="993300"/>
              </a:solidFill>
            </a:endParaRP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smtClean="0">
                <a:solidFill>
                  <a:srgbClr val="993300"/>
                </a:solidFill>
              </a:rPr>
              <a:t>curl </a:t>
            </a:r>
            <a:r>
              <a:rPr lang="es-ES" altLang="es-ES" sz="2000" dirty="0" smtClean="0">
                <a:solidFill>
                  <a:srgbClr val="993300"/>
                </a:solidFill>
              </a:rPr>
              <a:t>[opciones</a:t>
            </a:r>
            <a:r>
              <a:rPr lang="es-ES" altLang="es-ES" sz="2000" smtClean="0">
                <a:solidFill>
                  <a:srgbClr val="993300"/>
                </a:solidFill>
              </a:rPr>
              <a:t>] url</a:t>
            </a:r>
            <a:endParaRPr lang="es-ES" altLang="es-ES" sz="2000" dirty="0">
              <a:solidFill>
                <a:srgbClr val="993300"/>
              </a:solidFill>
            </a:endParaRPr>
          </a:p>
          <a:p>
            <a:pPr lvl="1"/>
            <a:r>
              <a:rPr lang="es-ES_tradnl" sz="2000" i="1" smtClean="0">
                <a:solidFill>
                  <a:srgbClr val="993300"/>
                </a:solidFill>
              </a:rPr>
              <a:t>url</a:t>
            </a:r>
            <a:r>
              <a:rPr lang="es-ES_tradnl" sz="2000" smtClean="0">
                <a:solidFill>
                  <a:srgbClr val="993300"/>
                </a:solidFill>
              </a:rPr>
              <a:t>: URL que se transfiere. La sintaxis depende de protocolo (http, https, ftp, ftps, gopher, etc.)</a:t>
            </a:r>
            <a:endParaRPr lang="es-ES_tradnl" sz="2000" dirty="0" smtClean="0">
              <a:solidFill>
                <a:srgbClr val="993300"/>
              </a:solidFill>
            </a:endParaRPr>
          </a:p>
          <a:p>
            <a:pPr lvl="1"/>
            <a:r>
              <a:rPr lang="es-ES_tradnl" sz="2000" dirty="0" smtClean="0">
                <a:solidFill>
                  <a:srgbClr val="993300"/>
                </a:solidFill>
              </a:rPr>
              <a:t>Opciones habituales:</a:t>
            </a:r>
          </a:p>
          <a:p>
            <a:pPr lvl="2"/>
            <a:r>
              <a:rPr lang="es-ES_tradnl" sz="1600" i="1" smtClean="0">
                <a:solidFill>
                  <a:srgbClr val="993300"/>
                </a:solidFill>
              </a:rPr>
              <a:t>-L,--location: </a:t>
            </a:r>
            <a:r>
              <a:rPr lang="es-ES_tradnl" sz="1600" smtClean="0">
                <a:solidFill>
                  <a:srgbClr val="993300"/>
                </a:solidFill>
              </a:rPr>
              <a:t>Si el servidor indica que la URL se ha movido a otra ubicación, seguir dicha ubicación automáticamente</a:t>
            </a:r>
          </a:p>
          <a:p>
            <a:pPr lvl="2"/>
            <a:r>
              <a:rPr lang="es-ES_tradnl" sz="1600" i="1" smtClean="0">
                <a:solidFill>
                  <a:srgbClr val="993300"/>
                </a:solidFill>
              </a:rPr>
              <a:t>-o archivo, --output archivo</a:t>
            </a:r>
            <a:r>
              <a:rPr lang="es-ES_tradnl" sz="1600" smtClean="0">
                <a:solidFill>
                  <a:srgbClr val="993300"/>
                </a:solidFill>
              </a:rPr>
              <a:t>: Escribir resultado en archivo, en lugar de salida estándar</a:t>
            </a:r>
          </a:p>
          <a:p>
            <a:pPr lvl="2"/>
            <a:r>
              <a:rPr lang="es-ES_tradnl" sz="1600" i="1" smtClean="0">
                <a:solidFill>
                  <a:srgbClr val="993300"/>
                </a:solidFill>
              </a:rPr>
              <a:t>-O, --remote-name</a:t>
            </a:r>
            <a:r>
              <a:rPr lang="es-ES_tradnl" sz="1600" smtClean="0">
                <a:solidFill>
                  <a:srgbClr val="993300"/>
                </a:solidFill>
              </a:rPr>
              <a:t>: Escribir resultado en un archivo con el mismo nombre que el archivo que se obtiene en la petición</a:t>
            </a:r>
          </a:p>
          <a:p>
            <a:pPr lvl="2"/>
            <a:r>
              <a:rPr lang="es-ES_tradnl" sz="1600" i="1" smtClean="0">
                <a:solidFill>
                  <a:srgbClr val="993300"/>
                </a:solidFill>
              </a:rPr>
              <a:t>-s, --silent</a:t>
            </a:r>
            <a:r>
              <a:rPr lang="es-ES_tradnl" sz="1600" smtClean="0">
                <a:solidFill>
                  <a:srgbClr val="993300"/>
                </a:solidFill>
              </a:rPr>
              <a:t>: Modo silencioso. No mostrar nada en salida estándar.</a:t>
            </a:r>
            <a:endParaRPr lang="es-ES_tradnl" sz="16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25</a:t>
            </a:fld>
            <a:endParaRPr lang="es-ES" dirty="0"/>
          </a:p>
        </p:txBody>
      </p:sp>
    </p:spTree>
    <p:extLst>
      <p:ext uri="{BB962C8B-B14F-4D97-AF65-F5344CB8AC3E}">
        <p14:creationId xmlns:p14="http://schemas.microsoft.com/office/powerpoint/2010/main" val="268655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627784" y="2276872"/>
            <a:ext cx="6543441" cy="5194105"/>
          </a:xfrm>
        </p:spPr>
        <p:txBody>
          <a:bodyPr wrap="square" anchor="t" anchorCtr="0">
            <a:spAutoFit/>
          </a:bodyPr>
          <a:lstStyle/>
          <a:p>
            <a:pPr marL="514350" indent="-514350" algn="l">
              <a:buAutoNum type="arabicPeriod"/>
            </a:pPr>
            <a:r>
              <a:rPr lang="es-ES" dirty="0" smtClean="0">
                <a:solidFill>
                  <a:schemeClr val="tx1"/>
                </a:solidFill>
              </a:rPr>
              <a:t>Comandos en modo consola</a:t>
            </a:r>
          </a:p>
          <a:p>
            <a:pPr marL="514350" indent="-514350" algn="l">
              <a:buAutoNum type="arabicPeriod"/>
            </a:pPr>
            <a:r>
              <a:rPr lang="es-ES" dirty="0" smtClean="0">
                <a:solidFill>
                  <a:schemeClr val="tx1"/>
                </a:solidFill>
              </a:rPr>
              <a:t>Edición de texto en consola</a:t>
            </a:r>
          </a:p>
          <a:p>
            <a:pPr marL="514350" indent="-514350" algn="l">
              <a:buAutoNum type="arabicPeriod"/>
            </a:pPr>
            <a:r>
              <a:rPr lang="es-ES" dirty="0"/>
              <a:t>Procesos en segundo plano</a:t>
            </a:r>
          </a:p>
          <a:p>
            <a:pPr marL="514350" indent="-514350" algn="l">
              <a:buAutoNum type="arabicPeriod"/>
            </a:pPr>
            <a:r>
              <a:rPr lang="es-ES" dirty="0"/>
              <a:t>Redirección y tuberías</a:t>
            </a:r>
          </a:p>
          <a:p>
            <a:pPr marL="514350" indent="-514350" algn="l">
              <a:buAutoNum type="arabicPeriod"/>
            </a:pPr>
            <a:r>
              <a:rPr lang="es-ES" dirty="0" smtClean="0"/>
              <a:t>Usuarios, grupos y administradores</a:t>
            </a:r>
          </a:p>
          <a:p>
            <a:pPr marL="514350" indent="-514350" algn="l">
              <a:buAutoNum type="arabicPeriod"/>
            </a:pPr>
            <a:r>
              <a:rPr lang="es-ES" dirty="0" smtClean="0"/>
              <a:t>Conexión a sistemas remotos</a:t>
            </a:r>
          </a:p>
          <a:p>
            <a:pPr marL="514350" indent="-514350" algn="l">
              <a:buAutoNum type="arabicPeriod"/>
            </a:pPr>
            <a:r>
              <a:rPr lang="es-ES" dirty="0" smtClean="0"/>
              <a:t>Instalación y administración de software</a:t>
            </a:r>
          </a:p>
          <a:p>
            <a:pPr marL="514350" indent="-514350" algn="l">
              <a:buAutoNum type="arabicPeriod"/>
            </a:pPr>
            <a:endParaRPr lang="es-ES" dirty="0"/>
          </a:p>
        </p:txBody>
      </p:sp>
      <p:sp>
        <p:nvSpPr>
          <p:cNvPr id="5" name="1 Título"/>
          <p:cNvSpPr>
            <a:spLocks noGrp="1"/>
          </p:cNvSpPr>
          <p:nvPr>
            <p:ph type="ctrTitle"/>
          </p:nvPr>
        </p:nvSpPr>
        <p:spPr>
          <a:xfrm>
            <a:off x="1979712" y="0"/>
            <a:ext cx="7191513" cy="1874639"/>
          </a:xfrm>
        </p:spPr>
        <p:txBody>
          <a:bodyPr>
            <a:normAutofit fontScale="90000"/>
          </a:bodyPr>
          <a:lstStyle/>
          <a:p>
            <a:r>
              <a:rPr lang="en-GB" dirty="0" err="1" smtClean="0"/>
              <a:t>Laboratorio</a:t>
            </a:r>
            <a:r>
              <a:rPr lang="en-GB" dirty="0" smtClean="0"/>
              <a:t> 1:</a:t>
            </a:r>
            <a:br>
              <a:rPr lang="en-GB" dirty="0" smtClean="0"/>
            </a:br>
            <a:r>
              <a:rPr lang="en-GB" dirty="0" err="1" smtClean="0"/>
              <a:t>Administración</a:t>
            </a:r>
            <a:r>
              <a:rPr lang="en-GB" dirty="0" smtClean="0"/>
              <a:t> de Sistemas Linux</a:t>
            </a:r>
            <a:endParaRPr lang="en-GB" dirty="0"/>
          </a:p>
        </p:txBody>
      </p:sp>
    </p:spTree>
    <p:extLst>
      <p:ext uri="{BB962C8B-B14F-4D97-AF65-F5344CB8AC3E}">
        <p14:creationId xmlns:p14="http://schemas.microsoft.com/office/powerpoint/2010/main" val="3906361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Edición</a:t>
            </a:r>
            <a:r>
              <a:rPr lang="en-GB" dirty="0" smtClean="0"/>
              <a:t> de </a:t>
            </a:r>
            <a:r>
              <a:rPr lang="en-GB" dirty="0" err="1" smtClean="0"/>
              <a:t>texto</a:t>
            </a:r>
            <a:r>
              <a:rPr lang="en-GB" dirty="0" smtClean="0"/>
              <a:t> </a:t>
            </a:r>
            <a:r>
              <a:rPr lang="en-GB" dirty="0" err="1" smtClean="0"/>
              <a:t>en</a:t>
            </a:r>
            <a:r>
              <a:rPr lang="en-GB" dirty="0" smtClean="0"/>
              <a:t> </a:t>
            </a:r>
            <a:r>
              <a:rPr lang="en-GB" dirty="0" err="1" smtClean="0"/>
              <a:t>consola</a:t>
            </a:r>
            <a:endParaRPr lang="en-GB" dirty="0"/>
          </a:p>
        </p:txBody>
      </p:sp>
      <p:sp>
        <p:nvSpPr>
          <p:cNvPr id="4" name="Rectangle 10"/>
          <p:cNvSpPr>
            <a:spLocks noChangeArrowheads="1"/>
          </p:cNvSpPr>
          <p:nvPr/>
        </p:nvSpPr>
        <p:spPr bwMode="auto">
          <a:xfrm>
            <a:off x="395536" y="1196752"/>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a:r>
              <a:rPr lang="es-ES" altLang="es-ES" sz="2400" dirty="0" smtClean="0">
                <a:solidFill>
                  <a:schemeClr val="accent2">
                    <a:lumMod val="75000"/>
                  </a:schemeClr>
                </a:solidFill>
              </a:rPr>
              <a:t>Distribuciones con Interfaz Gráfica de Usuario:</a:t>
            </a:r>
          </a:p>
          <a:p>
            <a:pPr lvl="1" algn="just"/>
            <a:r>
              <a:rPr lang="es-ES" altLang="es-ES" sz="2000" dirty="0" err="1" smtClean="0">
                <a:solidFill>
                  <a:schemeClr val="accent2">
                    <a:lumMod val="75000"/>
                  </a:schemeClr>
                </a:solidFill>
              </a:rPr>
              <a:t>gedit</a:t>
            </a:r>
            <a:endParaRPr lang="es-ES" altLang="es-ES" sz="2000" dirty="0" smtClean="0">
              <a:solidFill>
                <a:schemeClr val="accent2">
                  <a:lumMod val="75000"/>
                </a:schemeClr>
              </a:solidFill>
            </a:endParaRPr>
          </a:p>
          <a:p>
            <a:pPr lvl="1" algn="just"/>
            <a:r>
              <a:rPr lang="es-ES" altLang="es-ES" sz="2000" dirty="0" err="1" smtClean="0">
                <a:solidFill>
                  <a:schemeClr val="accent2">
                    <a:lumMod val="75000"/>
                  </a:schemeClr>
                </a:solidFill>
              </a:rPr>
              <a:t>geany</a:t>
            </a:r>
            <a:endParaRPr lang="es-ES" altLang="es-ES" sz="2000" dirty="0" smtClean="0">
              <a:solidFill>
                <a:schemeClr val="accent2">
                  <a:lumMod val="75000"/>
                </a:schemeClr>
              </a:solidFill>
            </a:endParaRPr>
          </a:p>
          <a:p>
            <a:pPr lvl="1" algn="just"/>
            <a:r>
              <a:rPr lang="es-ES" altLang="es-ES" sz="2000" dirty="0" err="1" smtClean="0">
                <a:solidFill>
                  <a:schemeClr val="accent2">
                    <a:lumMod val="75000"/>
                  </a:schemeClr>
                </a:solidFill>
              </a:rPr>
              <a:t>brackets</a:t>
            </a:r>
            <a:endParaRPr lang="es-ES" altLang="es-ES" sz="2000" dirty="0" smtClean="0">
              <a:solidFill>
                <a:schemeClr val="accent2">
                  <a:lumMod val="75000"/>
                </a:schemeClr>
              </a:solidFill>
            </a:endParaRPr>
          </a:p>
          <a:p>
            <a:pPr lvl="1" algn="just"/>
            <a:r>
              <a:rPr lang="es-ES" altLang="es-ES" sz="2000" dirty="0" smtClean="0">
                <a:solidFill>
                  <a:schemeClr val="accent2">
                    <a:lumMod val="75000"/>
                  </a:schemeClr>
                </a:solidFill>
              </a:rPr>
              <a:t>…</a:t>
            </a:r>
          </a:p>
          <a:p>
            <a:pPr algn="just"/>
            <a:r>
              <a:rPr lang="es-ES" altLang="es-ES" sz="2400" dirty="0" smtClean="0">
                <a:solidFill>
                  <a:schemeClr val="accent2">
                    <a:lumMod val="75000"/>
                  </a:schemeClr>
                </a:solidFill>
              </a:rPr>
              <a:t>¿Y en consola de comandos? </a:t>
            </a:r>
            <a:endParaRPr lang="es-ES" altLang="es-ES" sz="2400" dirty="0">
              <a:solidFill>
                <a:schemeClr val="accent2">
                  <a:lumMod val="75000"/>
                </a:schemeClr>
              </a:solidFill>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20577"/>
            <a:ext cx="5743575" cy="446722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284" y="1493798"/>
            <a:ext cx="5278335" cy="4527489"/>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1319212"/>
            <a:ext cx="6448425" cy="4219575"/>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3584" y="1816256"/>
            <a:ext cx="6935168" cy="4124901"/>
          </a:xfrm>
          <a:prstGeom prst="rect">
            <a:avLst/>
          </a:prstGeom>
        </p:spPr>
      </p:pic>
      <p:sp>
        <p:nvSpPr>
          <p:cNvPr id="7" name="Rectángulo 6"/>
          <p:cNvSpPr/>
          <p:nvPr/>
        </p:nvSpPr>
        <p:spPr>
          <a:xfrm>
            <a:off x="2992162" y="3429000"/>
            <a:ext cx="2803974" cy="2215991"/>
          </a:xfrm>
          <a:prstGeom prst="rect">
            <a:avLst/>
          </a:prstGeom>
          <a:noFill/>
        </p:spPr>
        <p:txBody>
          <a:bodyPr wrap="none" lIns="91440" tIns="45720" rIns="91440" bIns="45720">
            <a:spAutoFit/>
          </a:bodyPr>
          <a:lstStyle/>
          <a:p>
            <a:pPr algn="ctr"/>
            <a:r>
              <a:rPr lang="es-ES" sz="138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vim</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Marcador de número de diapositiva 8"/>
          <p:cNvSpPr>
            <a:spLocks noGrp="1"/>
          </p:cNvSpPr>
          <p:nvPr>
            <p:ph type="sldNum" sz="quarter" idx="12"/>
          </p:nvPr>
        </p:nvSpPr>
        <p:spPr/>
        <p:txBody>
          <a:bodyPr/>
          <a:lstStyle/>
          <a:p>
            <a:fld id="{132FADFE-3B8F-471C-ABF0-DBC7717ECBBC}" type="slidenum">
              <a:rPr lang="es-ES" smtClean="0"/>
              <a:pPr/>
              <a:t>27</a:t>
            </a:fld>
            <a:endParaRPr lang="es-ES" dirty="0"/>
          </a:p>
        </p:txBody>
      </p:sp>
    </p:spTree>
    <p:extLst>
      <p:ext uri="{BB962C8B-B14F-4D97-AF65-F5344CB8AC3E}">
        <p14:creationId xmlns:p14="http://schemas.microsoft.com/office/powerpoint/2010/main" val="23920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Edición</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68760"/>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a:r>
              <a:rPr lang="es-ES" altLang="es-ES" sz="2400" b="1" dirty="0" smtClean="0">
                <a:solidFill>
                  <a:schemeClr val="accent2">
                    <a:lumMod val="75000"/>
                  </a:schemeClr>
                </a:solidFill>
              </a:rPr>
              <a:t>Uso</a:t>
            </a:r>
            <a:r>
              <a:rPr lang="es-ES" altLang="es-ES" sz="2400" dirty="0" smtClean="0">
                <a:solidFill>
                  <a:schemeClr val="accent2">
                    <a:lumMod val="75000"/>
                  </a:schemeClr>
                </a:solidFill>
              </a:rPr>
              <a:t>: </a:t>
            </a:r>
          </a:p>
          <a:p>
            <a:pPr lvl="1" indent="0" algn="just">
              <a:buNone/>
            </a:pPr>
            <a:r>
              <a:rPr lang="es-ES" altLang="es-ES" sz="2000" dirty="0" err="1" smtClean="0">
                <a:solidFill>
                  <a:schemeClr val="accent2">
                    <a:lumMod val="75000"/>
                  </a:schemeClr>
                </a:solidFill>
              </a:rPr>
              <a:t>vim</a:t>
            </a:r>
            <a:r>
              <a:rPr lang="es-ES" altLang="es-ES" sz="2000" dirty="0" smtClean="0">
                <a:solidFill>
                  <a:schemeClr val="accent2">
                    <a:lumMod val="75000"/>
                  </a:schemeClr>
                </a:solidFill>
              </a:rPr>
              <a:t> [opciones] [archivo]</a:t>
            </a:r>
            <a:endParaRPr lang="es-ES" altLang="es-ES" sz="2000" dirty="0">
              <a:solidFill>
                <a:schemeClr val="accent2">
                  <a:lumMod val="75000"/>
                </a:schemeClr>
              </a:solidFill>
            </a:endParaRPr>
          </a:p>
          <a:p>
            <a:pPr lvl="1" algn="just"/>
            <a:r>
              <a:rPr lang="es-ES_tradnl" sz="2000" i="1" dirty="0" smtClean="0">
                <a:solidFill>
                  <a:srgbClr val="993300"/>
                </a:solidFill>
              </a:rPr>
              <a:t>archivo</a:t>
            </a:r>
            <a:r>
              <a:rPr lang="es-ES_tradnl" sz="2000" dirty="0" smtClean="0">
                <a:solidFill>
                  <a:srgbClr val="993300"/>
                </a:solidFill>
              </a:rPr>
              <a:t>: </a:t>
            </a:r>
            <a:r>
              <a:rPr lang="es-ES_tradnl" sz="2000" dirty="0">
                <a:solidFill>
                  <a:srgbClr val="993300"/>
                </a:solidFill>
              </a:rPr>
              <a:t>archivo </a:t>
            </a:r>
            <a:r>
              <a:rPr lang="es-ES_tradnl" sz="2000" dirty="0" smtClean="0">
                <a:solidFill>
                  <a:srgbClr val="993300"/>
                </a:solidFill>
              </a:rPr>
              <a:t>que se edita. Si no se especifica uno, crea uno nuevo y hay que darle nombre al salir.</a:t>
            </a:r>
          </a:p>
          <a:p>
            <a:pPr lvl="1" algn="just"/>
            <a:r>
              <a:rPr lang="es-ES_tradnl" sz="2000" dirty="0" smtClean="0">
                <a:solidFill>
                  <a:srgbClr val="993300"/>
                </a:solidFill>
              </a:rPr>
              <a:t>Opciones habituales:</a:t>
            </a:r>
          </a:p>
          <a:p>
            <a:pPr lvl="2" algn="just"/>
            <a:r>
              <a:rPr lang="es-ES_tradnl" sz="1600" i="1" dirty="0" smtClean="0">
                <a:solidFill>
                  <a:srgbClr val="993300"/>
                </a:solidFill>
              </a:rPr>
              <a:t>+n</a:t>
            </a:r>
            <a:r>
              <a:rPr lang="es-ES_tradnl" sz="1600" dirty="0" smtClean="0">
                <a:solidFill>
                  <a:srgbClr val="993300"/>
                </a:solidFill>
              </a:rPr>
              <a:t>: coloca el cursor inicialmente en la línea n</a:t>
            </a:r>
          </a:p>
          <a:p>
            <a:pPr lvl="2" algn="just"/>
            <a:r>
              <a:rPr lang="es-ES_tradnl" sz="1600" i="1" dirty="0" smtClean="0">
                <a:solidFill>
                  <a:srgbClr val="993300"/>
                </a:solidFill>
              </a:rPr>
              <a:t>+</a:t>
            </a:r>
            <a:r>
              <a:rPr lang="es-ES_tradnl" sz="1600" dirty="0" smtClean="0">
                <a:solidFill>
                  <a:srgbClr val="993300"/>
                </a:solidFill>
              </a:rPr>
              <a:t>: coloca el cursor inicialmente en la última línea</a:t>
            </a:r>
          </a:p>
          <a:p>
            <a:pPr lvl="2" algn="just"/>
            <a:r>
              <a:rPr lang="es-ES_tradnl" sz="1600" i="1" dirty="0" smtClean="0">
                <a:solidFill>
                  <a:srgbClr val="993300"/>
                </a:solidFill>
              </a:rPr>
              <a:t>+/</a:t>
            </a:r>
            <a:r>
              <a:rPr lang="es-ES_tradnl" sz="1600" i="1" dirty="0" err="1" smtClean="0">
                <a:solidFill>
                  <a:srgbClr val="993300"/>
                </a:solidFill>
              </a:rPr>
              <a:t>patron</a:t>
            </a:r>
            <a:r>
              <a:rPr lang="es-ES_tradnl" sz="1600" dirty="0" smtClean="0">
                <a:solidFill>
                  <a:srgbClr val="993300"/>
                </a:solidFill>
              </a:rPr>
              <a:t>: coloca el cursor inicialmente en la primera ocurrencia del patrón (mismo tipo de patrones que comando </a:t>
            </a:r>
            <a:r>
              <a:rPr lang="es-ES_tradnl" sz="1600" b="1" dirty="0" smtClean="0">
                <a:solidFill>
                  <a:srgbClr val="993300"/>
                </a:solidFill>
              </a:rPr>
              <a:t>grep</a:t>
            </a:r>
            <a:r>
              <a:rPr lang="es-ES_tradnl" sz="1600" dirty="0" smtClean="0">
                <a:solidFill>
                  <a:srgbClr val="993300"/>
                </a:solidFill>
              </a:rPr>
              <a:t>)</a:t>
            </a:r>
            <a:endParaRPr lang="es-ES_tradnl" sz="1600" dirty="0">
              <a:solidFill>
                <a:srgbClr val="993300"/>
              </a:solidFill>
            </a:endParaRPr>
          </a:p>
        </p:txBody>
      </p:sp>
      <p:sp>
        <p:nvSpPr>
          <p:cNvPr id="6" name="AutoShape 568"/>
          <p:cNvSpPr>
            <a:spLocks noChangeArrowheads="1"/>
          </p:cNvSpPr>
          <p:nvPr/>
        </p:nvSpPr>
        <p:spPr bwMode="auto">
          <a:xfrm>
            <a:off x="3779912" y="5013176"/>
            <a:ext cx="1728192" cy="792162"/>
          </a:xfrm>
          <a:prstGeom prst="roundRect">
            <a:avLst>
              <a:gd name="adj" fmla="val 16667"/>
            </a:avLst>
          </a:prstGeom>
          <a:solidFill>
            <a:srgbClr val="FFFF99"/>
          </a:solidFill>
          <a:ln w="9525">
            <a:round/>
            <a:headEnd/>
            <a:tailEnd/>
          </a:ln>
          <a:scene3d>
            <a:camera prst="legacyObliqueTopRight"/>
            <a:lightRig rig="legacyFlat3" dir="b"/>
          </a:scene3d>
          <a:sp3d extrusionH="87300" prstMaterial="legacyMatte">
            <a:bevelT w="13500" h="13500" prst="angle"/>
            <a:bevelB w="13500" h="13500" prst="angle"/>
            <a:extrusionClr>
              <a:srgbClr val="FFFF99"/>
            </a:extrusionClr>
            <a:contourClr>
              <a:srgbClr val="FFFF99"/>
            </a:contourClr>
          </a:sp3d>
        </p:spPr>
        <p:txBody>
          <a:bodyPr wrap="square" lIns="90000" tIns="46800" rIns="90000" bIns="46800" anchor="ctr">
            <a:flatTx/>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s-ES" altLang="es-ES" sz="1600" dirty="0" smtClean="0"/>
              <a:t>MODO AUTOMÁTICO</a:t>
            </a:r>
            <a:endParaRPr lang="es-ES" altLang="es-ES" sz="1600" dirty="0"/>
          </a:p>
        </p:txBody>
      </p:sp>
      <p:sp>
        <p:nvSpPr>
          <p:cNvPr id="8" name="AutoShape 568"/>
          <p:cNvSpPr>
            <a:spLocks noChangeArrowheads="1"/>
          </p:cNvSpPr>
          <p:nvPr/>
        </p:nvSpPr>
        <p:spPr bwMode="auto">
          <a:xfrm>
            <a:off x="1043608" y="5013176"/>
            <a:ext cx="1728192" cy="792162"/>
          </a:xfrm>
          <a:prstGeom prst="roundRect">
            <a:avLst>
              <a:gd name="adj" fmla="val 16667"/>
            </a:avLst>
          </a:prstGeom>
          <a:solidFill>
            <a:srgbClr val="FFFF99"/>
          </a:solidFill>
          <a:ln w="9525">
            <a:round/>
            <a:headEnd/>
            <a:tailEnd/>
          </a:ln>
          <a:scene3d>
            <a:camera prst="legacyObliqueTopRight"/>
            <a:lightRig rig="legacyFlat3" dir="b"/>
          </a:scene3d>
          <a:sp3d extrusionH="87300" prstMaterial="legacyMatte">
            <a:bevelT w="13500" h="13500" prst="angle"/>
            <a:bevelB w="13500" h="13500" prst="angle"/>
            <a:extrusionClr>
              <a:srgbClr val="FFFF99"/>
            </a:extrusionClr>
            <a:contourClr>
              <a:srgbClr val="FFFF99"/>
            </a:contourClr>
          </a:sp3d>
        </p:spPr>
        <p:txBody>
          <a:bodyPr wrap="square" lIns="90000" tIns="46800" rIns="90000" bIns="46800" anchor="ctr">
            <a:flatTx/>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s-ES" altLang="es-ES" sz="1600" dirty="0" smtClean="0"/>
              <a:t>MODO INSERCIÓN</a:t>
            </a:r>
            <a:endParaRPr lang="es-ES" altLang="es-ES" sz="1600" dirty="0"/>
          </a:p>
        </p:txBody>
      </p:sp>
      <p:sp>
        <p:nvSpPr>
          <p:cNvPr id="9" name="AutoShape 568"/>
          <p:cNvSpPr>
            <a:spLocks noChangeArrowheads="1"/>
          </p:cNvSpPr>
          <p:nvPr/>
        </p:nvSpPr>
        <p:spPr bwMode="auto">
          <a:xfrm>
            <a:off x="6588224" y="5013176"/>
            <a:ext cx="1728192" cy="792162"/>
          </a:xfrm>
          <a:prstGeom prst="roundRect">
            <a:avLst>
              <a:gd name="adj" fmla="val 16667"/>
            </a:avLst>
          </a:prstGeom>
          <a:solidFill>
            <a:srgbClr val="FFFF99"/>
          </a:solidFill>
          <a:ln w="9525">
            <a:round/>
            <a:headEnd/>
            <a:tailEnd/>
          </a:ln>
          <a:scene3d>
            <a:camera prst="legacyObliqueTopRight"/>
            <a:lightRig rig="legacyFlat3" dir="b"/>
          </a:scene3d>
          <a:sp3d extrusionH="87300" prstMaterial="legacyMatte">
            <a:bevelT w="13500" h="13500" prst="angle"/>
            <a:bevelB w="13500" h="13500" prst="angle"/>
            <a:extrusionClr>
              <a:srgbClr val="FFFF99"/>
            </a:extrusionClr>
            <a:contourClr>
              <a:srgbClr val="FFFF99"/>
            </a:contourClr>
          </a:sp3d>
        </p:spPr>
        <p:txBody>
          <a:bodyPr wrap="square" lIns="90000" tIns="46800" rIns="90000" bIns="46800" anchor="ctr">
            <a:flatTx/>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s-ES" altLang="es-ES" sz="1600" dirty="0" smtClean="0"/>
              <a:t>MODO LÍNEA</a:t>
            </a:r>
            <a:endParaRPr lang="es-ES" altLang="es-ES" sz="1600" dirty="0"/>
          </a:p>
        </p:txBody>
      </p:sp>
      <p:sp>
        <p:nvSpPr>
          <p:cNvPr id="14" name="Arco 13"/>
          <p:cNvSpPr/>
          <p:nvPr/>
        </p:nvSpPr>
        <p:spPr>
          <a:xfrm rot="10800000" flipV="1">
            <a:off x="2051720" y="4581127"/>
            <a:ext cx="2232248" cy="792088"/>
          </a:xfrm>
          <a:prstGeom prst="arc">
            <a:avLst>
              <a:gd name="adj1" fmla="val 11008140"/>
              <a:gd name="adj2" fmla="val 0"/>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Arco 15"/>
          <p:cNvSpPr/>
          <p:nvPr/>
        </p:nvSpPr>
        <p:spPr>
          <a:xfrm rot="10800000" flipV="1">
            <a:off x="5220072" y="4581128"/>
            <a:ext cx="2232248" cy="792088"/>
          </a:xfrm>
          <a:prstGeom prst="arc">
            <a:avLst>
              <a:gd name="adj1" fmla="val 11008140"/>
              <a:gd name="adj2" fmla="val 0"/>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Arco 16"/>
          <p:cNvSpPr/>
          <p:nvPr/>
        </p:nvSpPr>
        <p:spPr>
          <a:xfrm flipV="1">
            <a:off x="5076056" y="5373216"/>
            <a:ext cx="2232248" cy="792088"/>
          </a:xfrm>
          <a:prstGeom prst="arc">
            <a:avLst>
              <a:gd name="adj1" fmla="val 11008140"/>
              <a:gd name="adj2" fmla="val 0"/>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Arco 17"/>
          <p:cNvSpPr/>
          <p:nvPr/>
        </p:nvSpPr>
        <p:spPr>
          <a:xfrm flipV="1">
            <a:off x="2051720" y="5373216"/>
            <a:ext cx="2232248" cy="792088"/>
          </a:xfrm>
          <a:prstGeom prst="arc">
            <a:avLst>
              <a:gd name="adj1" fmla="val 11008140"/>
              <a:gd name="adj2" fmla="val 0"/>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Text Box 572"/>
          <p:cNvSpPr txBox="1">
            <a:spLocks noChangeArrowheads="1"/>
          </p:cNvSpPr>
          <p:nvPr/>
        </p:nvSpPr>
        <p:spPr bwMode="auto">
          <a:xfrm>
            <a:off x="2339752" y="4201839"/>
            <a:ext cx="1895368"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type="none" w="lg" len="med"/>
              </a14:hiddenLine>
            </a:ext>
          </a:extLst>
        </p:spPr>
        <p:txBody>
          <a:bodyPr wrap="none" lIns="90000" tIns="46800" rIns="90000" bIns="46800">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ES" sz="2000" dirty="0" smtClean="0"/>
              <a:t>Pulsación ESC</a:t>
            </a:r>
            <a:endParaRPr lang="es-ES" altLang="es-ES" sz="2000" dirty="0"/>
          </a:p>
        </p:txBody>
      </p:sp>
      <p:sp>
        <p:nvSpPr>
          <p:cNvPr id="20" name="Text Box 572"/>
          <p:cNvSpPr txBox="1">
            <a:spLocks noChangeArrowheads="1"/>
          </p:cNvSpPr>
          <p:nvPr/>
        </p:nvSpPr>
        <p:spPr bwMode="auto">
          <a:xfrm>
            <a:off x="5580112" y="4178837"/>
            <a:ext cx="161324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type="none" w="lg" len="med"/>
              </a14:hiddenLine>
            </a:ext>
          </a:extLst>
        </p:spPr>
        <p:txBody>
          <a:bodyPr wrap="none" lIns="90000" tIns="46800" rIns="90000" bIns="46800">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ES" sz="2000" dirty="0" smtClean="0"/>
              <a:t>Pulsación “:”</a:t>
            </a:r>
            <a:endParaRPr lang="es-ES" altLang="es-ES" sz="2000" dirty="0"/>
          </a:p>
        </p:txBody>
      </p:sp>
      <p:sp>
        <p:nvSpPr>
          <p:cNvPr id="21" name="Text Box 572"/>
          <p:cNvSpPr txBox="1">
            <a:spLocks noChangeArrowheads="1"/>
          </p:cNvSpPr>
          <p:nvPr/>
        </p:nvSpPr>
        <p:spPr bwMode="auto">
          <a:xfrm>
            <a:off x="5213909" y="6195061"/>
            <a:ext cx="2238411"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type="none" w="lg" len="med"/>
              </a14:hiddenLine>
            </a:ext>
          </a:extLst>
        </p:spPr>
        <p:txBody>
          <a:bodyPr wrap="none" lIns="90000" tIns="46800" rIns="90000" bIns="46800">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ES" sz="2000" dirty="0" smtClean="0"/>
              <a:t>Pulsación ENTER</a:t>
            </a:r>
            <a:endParaRPr lang="es-ES" altLang="es-ES" sz="2000" dirty="0"/>
          </a:p>
        </p:txBody>
      </p:sp>
      <p:sp>
        <p:nvSpPr>
          <p:cNvPr id="22" name="Text Box 572"/>
          <p:cNvSpPr txBox="1">
            <a:spLocks noChangeArrowheads="1"/>
          </p:cNvSpPr>
          <p:nvPr/>
        </p:nvSpPr>
        <p:spPr bwMode="auto">
          <a:xfrm>
            <a:off x="1907704" y="6195061"/>
            <a:ext cx="2533364"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type="none" w="lg" len="med"/>
              </a14:hiddenLine>
            </a:ext>
          </a:extLst>
        </p:spPr>
        <p:txBody>
          <a:bodyPr wrap="none" lIns="90000" tIns="46800" rIns="90000" bIns="46800">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ES" sz="2000" dirty="0" smtClean="0"/>
              <a:t>Comandos Inserción</a:t>
            </a:r>
            <a:endParaRPr lang="es-ES" altLang="es-ES" sz="2000" dirty="0"/>
          </a:p>
        </p:txBody>
      </p:sp>
      <p:cxnSp>
        <p:nvCxnSpPr>
          <p:cNvPr id="24" name="Conector recto de flecha 23"/>
          <p:cNvCxnSpPr/>
          <p:nvPr/>
        </p:nvCxnSpPr>
        <p:spPr>
          <a:xfrm>
            <a:off x="4644008" y="4402984"/>
            <a:ext cx="0" cy="574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Marcador de número de diapositiva 2"/>
          <p:cNvSpPr>
            <a:spLocks noGrp="1"/>
          </p:cNvSpPr>
          <p:nvPr>
            <p:ph type="sldNum" sz="quarter" idx="12"/>
          </p:nvPr>
        </p:nvSpPr>
        <p:spPr/>
        <p:txBody>
          <a:bodyPr/>
          <a:lstStyle/>
          <a:p>
            <a:fld id="{132FADFE-3B8F-471C-ABF0-DBC7717ECBBC}" type="slidenum">
              <a:rPr lang="es-ES" smtClean="0"/>
              <a:pPr/>
              <a:t>28</a:t>
            </a:fld>
            <a:endParaRPr lang="es-ES" dirty="0"/>
          </a:p>
        </p:txBody>
      </p:sp>
    </p:spTree>
    <p:extLst>
      <p:ext uri="{BB962C8B-B14F-4D97-AF65-F5344CB8AC3E}">
        <p14:creationId xmlns:p14="http://schemas.microsoft.com/office/powerpoint/2010/main" val="67407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17"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ppt_x</p:attrName>
                                        </p:attrNameLst>
                                      </p:cBhvr>
                                      <p:tavLst>
                                        <p:tav tm="0">
                                          <p:val>
                                            <p:strVal val="#ppt_x-#ppt_w/2"/>
                                          </p:val>
                                        </p:tav>
                                        <p:tav tm="100000">
                                          <p:val>
                                            <p:strVal val="#ppt_x"/>
                                          </p:val>
                                        </p:tav>
                                      </p:tavLst>
                                    </p:anim>
                                    <p:anim calcmode="lin" valueType="num">
                                      <p:cBhvr>
                                        <p:cTn id="15" dur="500" fill="hold"/>
                                        <p:tgtEl>
                                          <p:spTgt spid="14"/>
                                        </p:tgtEl>
                                        <p:attrNameLst>
                                          <p:attrName>ppt_y</p:attrName>
                                        </p:attrNameLst>
                                      </p:cBhvr>
                                      <p:tavLst>
                                        <p:tav tm="0">
                                          <p:val>
                                            <p:strVal val="#ppt_y"/>
                                          </p:val>
                                        </p:tav>
                                        <p:tav tm="100000">
                                          <p:val>
                                            <p:strVal val="#ppt_y"/>
                                          </p:val>
                                        </p:tav>
                                      </p:tavLst>
                                    </p:anim>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strVal val="#ppt_h"/>
                                          </p:val>
                                        </p:tav>
                                        <p:tav tm="100000">
                                          <p:val>
                                            <p:strVal val="#ppt_h"/>
                                          </p:val>
                                        </p:tav>
                                      </p:tavLst>
                                    </p:anim>
                                  </p:childTnLst>
                                </p:cTn>
                              </p:par>
                              <p:par>
                                <p:cTn id="18" presetID="17"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ppt_x</p:attrName>
                                        </p:attrNameLst>
                                      </p:cBhvr>
                                      <p:tavLst>
                                        <p:tav tm="0">
                                          <p:val>
                                            <p:strVal val="#ppt_x-#ppt_w/2"/>
                                          </p:val>
                                        </p:tav>
                                        <p:tav tm="100000">
                                          <p:val>
                                            <p:strVal val="#ppt_x"/>
                                          </p:val>
                                        </p:tav>
                                      </p:tavLst>
                                    </p:anim>
                                    <p:anim calcmode="lin" valueType="num">
                                      <p:cBhvr>
                                        <p:cTn id="21" dur="500" fill="hold"/>
                                        <p:tgtEl>
                                          <p:spTgt spid="16"/>
                                        </p:tgtEl>
                                        <p:attrNameLst>
                                          <p:attrName>ppt_y</p:attrName>
                                        </p:attrNameLst>
                                      </p:cBhvr>
                                      <p:tavLst>
                                        <p:tav tm="0">
                                          <p:val>
                                            <p:strVal val="#ppt_y"/>
                                          </p:val>
                                        </p:tav>
                                        <p:tav tm="100000">
                                          <p:val>
                                            <p:strVal val="#ppt_y"/>
                                          </p:val>
                                        </p:tav>
                                      </p:tavLst>
                                    </p:anim>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0" presetClass="entr" presetSubtype="0" fill="hold" grpId="1"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1000"/>
                            </p:stCondLst>
                            <p:childTnLst>
                              <p:par>
                                <p:cTn id="32" presetID="17"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ppt_w/2"/>
                                          </p:val>
                                        </p:tav>
                                        <p:tav tm="100000">
                                          <p:val>
                                            <p:strVal val="#ppt_x"/>
                                          </p:val>
                                        </p:tav>
                                      </p:tavLst>
                                    </p:anim>
                                    <p:anim calcmode="lin" valueType="num">
                                      <p:cBhvr>
                                        <p:cTn id="35" dur="500" fill="hold"/>
                                        <p:tgtEl>
                                          <p:spTgt spid="17"/>
                                        </p:tgtEl>
                                        <p:attrNameLst>
                                          <p:attrName>ppt_y</p:attrName>
                                        </p:attrNameLst>
                                      </p:cBhvr>
                                      <p:tavLst>
                                        <p:tav tm="0">
                                          <p:val>
                                            <p:strVal val="#ppt_y"/>
                                          </p:val>
                                        </p:tav>
                                        <p:tav tm="100000">
                                          <p:val>
                                            <p:strVal val="#ppt_y"/>
                                          </p:val>
                                        </p:tav>
                                      </p:tavLst>
                                    </p:anim>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strVal val="#ppt_h"/>
                                          </p:val>
                                        </p:tav>
                                        <p:tav tm="100000">
                                          <p:val>
                                            <p:strVal val="#ppt_h"/>
                                          </p:val>
                                        </p:tav>
                                      </p:tavLst>
                                    </p:anim>
                                  </p:childTnLst>
                                </p:cTn>
                              </p:par>
                              <p:par>
                                <p:cTn id="38" presetID="17"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ppt_x</p:attrName>
                                        </p:attrNameLst>
                                      </p:cBhvr>
                                      <p:tavLst>
                                        <p:tav tm="0">
                                          <p:val>
                                            <p:strVal val="#ppt_x+#ppt_w/2"/>
                                          </p:val>
                                        </p:tav>
                                        <p:tav tm="100000">
                                          <p:val>
                                            <p:strVal val="#ppt_x"/>
                                          </p:val>
                                        </p:tav>
                                      </p:tavLst>
                                    </p:anim>
                                    <p:anim calcmode="lin" valueType="num">
                                      <p:cBhvr>
                                        <p:cTn id="41" dur="500" fill="hold"/>
                                        <p:tgtEl>
                                          <p:spTgt spid="18"/>
                                        </p:tgtEl>
                                        <p:attrNameLst>
                                          <p:attrName>ppt_y</p:attrName>
                                        </p:attrNameLst>
                                      </p:cBhvr>
                                      <p:tavLst>
                                        <p:tav tm="0">
                                          <p:val>
                                            <p:strVal val="#ppt_y"/>
                                          </p:val>
                                        </p:tav>
                                        <p:tav tm="100000">
                                          <p:val>
                                            <p:strVal val="#ppt_y"/>
                                          </p:val>
                                        </p:tav>
                                      </p:tavLst>
                                    </p:anim>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strVal val="#ppt_h"/>
                                          </p:val>
                                        </p:tav>
                                        <p:tav tm="100000">
                                          <p:val>
                                            <p:strVal val="#ppt_h"/>
                                          </p:val>
                                        </p:tav>
                                      </p:tavLst>
                                    </p:anim>
                                  </p:childTnLst>
                                </p:cTn>
                              </p:par>
                            </p:childTnLst>
                          </p:cTn>
                        </p:par>
                        <p:par>
                          <p:cTn id="44" fill="hold">
                            <p:stCondLst>
                              <p:cond delay="1500"/>
                            </p:stCondLst>
                            <p:childTnLst>
                              <p:par>
                                <p:cTn id="45" presetID="10" presetClass="entr" presetSubtype="0" fill="hold" grpId="1"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2000"/>
                            </p:stCondLst>
                            <p:childTnLst>
                              <p:par>
                                <p:cTn id="52" presetID="17" presetClass="entr" presetSubtype="1"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500" fill="hold"/>
                                        <p:tgtEl>
                                          <p:spTgt spid="24"/>
                                        </p:tgtEl>
                                        <p:attrNameLst>
                                          <p:attrName>ppt_x</p:attrName>
                                        </p:attrNameLst>
                                      </p:cBhvr>
                                      <p:tavLst>
                                        <p:tav tm="0">
                                          <p:val>
                                            <p:strVal val="#ppt_x"/>
                                          </p:val>
                                        </p:tav>
                                        <p:tav tm="100000">
                                          <p:val>
                                            <p:strVal val="#ppt_x"/>
                                          </p:val>
                                        </p:tav>
                                      </p:tavLst>
                                    </p:anim>
                                    <p:anim calcmode="lin" valueType="num">
                                      <p:cBhvr>
                                        <p:cTn id="55" dur="500" fill="hold"/>
                                        <p:tgtEl>
                                          <p:spTgt spid="24"/>
                                        </p:tgtEl>
                                        <p:attrNameLst>
                                          <p:attrName>ppt_y</p:attrName>
                                        </p:attrNameLst>
                                      </p:cBhvr>
                                      <p:tavLst>
                                        <p:tav tm="0">
                                          <p:val>
                                            <p:strVal val="#ppt_y-#ppt_h/2"/>
                                          </p:val>
                                        </p:tav>
                                        <p:tav tm="100000">
                                          <p:val>
                                            <p:strVal val="#ppt_y"/>
                                          </p:val>
                                        </p:tav>
                                      </p:tavLst>
                                    </p:anim>
                                    <p:anim calcmode="lin" valueType="num">
                                      <p:cBhvr>
                                        <p:cTn id="56" dur="500" fill="hold"/>
                                        <p:tgtEl>
                                          <p:spTgt spid="24"/>
                                        </p:tgtEl>
                                        <p:attrNameLst>
                                          <p:attrName>ppt_w</p:attrName>
                                        </p:attrNameLst>
                                      </p:cBhvr>
                                      <p:tavLst>
                                        <p:tav tm="0">
                                          <p:val>
                                            <p:strVal val="#ppt_w"/>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8" grpId="1" animBg="1"/>
      <p:bldP spid="9" grpId="1" animBg="1"/>
      <p:bldP spid="14" grpId="0" animBg="1"/>
      <p:bldP spid="16" grpId="0" animBg="1"/>
      <p:bldP spid="17" grpId="0" animBg="1"/>
      <p:bldP spid="18" grpId="0" animBg="1"/>
      <p:bldP spid="19" grpId="1"/>
      <p:bldP spid="20" grpId="1"/>
      <p:bldP spid="21" grpId="1"/>
      <p:bldP spid="2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Edición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23343"/>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a:buNone/>
            </a:pPr>
            <a:r>
              <a:rPr lang="es-ES" altLang="es-ES" sz="2400" b="1" dirty="0" smtClean="0">
                <a:solidFill>
                  <a:schemeClr val="accent2">
                    <a:lumMod val="75000"/>
                  </a:schemeClr>
                </a:solidFill>
              </a:rPr>
              <a:t>Modo automático</a:t>
            </a:r>
          </a:p>
          <a:p>
            <a:pPr algn="just"/>
            <a:r>
              <a:rPr lang="es-ES" altLang="es-ES" sz="2400" dirty="0" smtClean="0">
                <a:solidFill>
                  <a:schemeClr val="accent2">
                    <a:lumMod val="75000"/>
                  </a:schemeClr>
                </a:solidFill>
              </a:rPr>
              <a:t>Permite mover cursor por el texto.</a:t>
            </a:r>
          </a:p>
          <a:p>
            <a:pPr algn="just"/>
            <a:r>
              <a:rPr lang="es-ES" altLang="es-ES" sz="2400" dirty="0" smtClean="0">
                <a:solidFill>
                  <a:schemeClr val="accent2">
                    <a:lumMod val="75000"/>
                  </a:schemeClr>
                </a:solidFill>
              </a:rPr>
              <a:t>Algunos comandos de movimiento:</a:t>
            </a:r>
          </a:p>
          <a:p>
            <a:pPr lvl="1" algn="just"/>
            <a:r>
              <a:rPr lang="es-ES_tradnl" sz="2400" i="1" dirty="0" smtClean="0">
                <a:solidFill>
                  <a:srgbClr val="993300"/>
                </a:solidFill>
              </a:rPr>
              <a:t>Flechas de cursor</a:t>
            </a:r>
            <a:r>
              <a:rPr lang="es-ES_tradnl" sz="2400" dirty="0" smtClean="0">
                <a:solidFill>
                  <a:srgbClr val="993300"/>
                </a:solidFill>
              </a:rPr>
              <a:t>: movimiento sobre el texto</a:t>
            </a:r>
          </a:p>
          <a:p>
            <a:pPr lvl="1" algn="just"/>
            <a:r>
              <a:rPr lang="es-ES_tradnl" sz="2400" i="1" dirty="0" err="1" smtClean="0">
                <a:solidFill>
                  <a:srgbClr val="993300"/>
                </a:solidFill>
              </a:rPr>
              <a:t>Ctrl</a:t>
            </a:r>
            <a:r>
              <a:rPr lang="es-ES_tradnl" sz="2400" i="1" dirty="0" smtClean="0">
                <a:solidFill>
                  <a:srgbClr val="993300"/>
                </a:solidFill>
              </a:rPr>
              <a:t>-f</a:t>
            </a:r>
            <a:r>
              <a:rPr lang="es-ES_tradnl" sz="2400" dirty="0" smtClean="0">
                <a:solidFill>
                  <a:srgbClr val="993300"/>
                </a:solidFill>
              </a:rPr>
              <a:t>: avanza una página</a:t>
            </a:r>
          </a:p>
          <a:p>
            <a:pPr lvl="1" algn="just"/>
            <a:r>
              <a:rPr lang="es-ES_tradnl" sz="2400" i="1" dirty="0" err="1" smtClean="0">
                <a:solidFill>
                  <a:srgbClr val="993300"/>
                </a:solidFill>
              </a:rPr>
              <a:t>Ctrl</a:t>
            </a:r>
            <a:r>
              <a:rPr lang="es-ES_tradnl" sz="2400" i="1" dirty="0" smtClean="0">
                <a:solidFill>
                  <a:srgbClr val="993300"/>
                </a:solidFill>
              </a:rPr>
              <a:t>-b</a:t>
            </a:r>
            <a:r>
              <a:rPr lang="es-ES_tradnl" sz="2400" dirty="0" smtClean="0">
                <a:solidFill>
                  <a:srgbClr val="993300"/>
                </a:solidFill>
              </a:rPr>
              <a:t>: retrocede una página</a:t>
            </a:r>
          </a:p>
          <a:p>
            <a:pPr lvl="1" algn="just"/>
            <a:r>
              <a:rPr lang="es-ES_tradnl" sz="2400" i="1" dirty="0" smtClean="0">
                <a:solidFill>
                  <a:srgbClr val="993300"/>
                </a:solidFill>
              </a:rPr>
              <a:t>/patrón</a:t>
            </a:r>
            <a:r>
              <a:rPr lang="es-ES_tradnl" sz="2400" dirty="0" smtClean="0">
                <a:solidFill>
                  <a:srgbClr val="993300"/>
                </a:solidFill>
              </a:rPr>
              <a:t>: Mueve el cursor a la siguiente ocurrencia del patrón</a:t>
            </a:r>
          </a:p>
          <a:p>
            <a:pPr lvl="1" algn="just"/>
            <a:r>
              <a:rPr lang="es-ES_tradnl" sz="2400" i="1" dirty="0" smtClean="0">
                <a:solidFill>
                  <a:srgbClr val="993300"/>
                </a:solidFill>
              </a:rPr>
              <a:t>?patrón</a:t>
            </a:r>
            <a:r>
              <a:rPr lang="es-ES_tradnl" sz="2400" dirty="0" smtClean="0">
                <a:solidFill>
                  <a:srgbClr val="993300"/>
                </a:solidFill>
              </a:rPr>
              <a:t>: Mueve el cursor a la anterior ocurrencia del patrón</a:t>
            </a:r>
          </a:p>
          <a:p>
            <a:pPr lvl="1" algn="just"/>
            <a:r>
              <a:rPr lang="es-ES_tradnl" sz="2400" i="1" dirty="0" smtClean="0">
                <a:solidFill>
                  <a:srgbClr val="993300"/>
                </a:solidFill>
              </a:rPr>
              <a:t>x</a:t>
            </a:r>
            <a:r>
              <a:rPr lang="es-ES_tradnl" sz="2400" dirty="0" smtClean="0">
                <a:solidFill>
                  <a:srgbClr val="993300"/>
                </a:solidFill>
              </a:rPr>
              <a:t>: borra carácter bajo cursor</a:t>
            </a:r>
          </a:p>
          <a:p>
            <a:pPr lvl="1" algn="just"/>
            <a:r>
              <a:rPr lang="es-ES_tradnl" sz="2400" i="1" dirty="0" err="1">
                <a:solidFill>
                  <a:srgbClr val="993300"/>
                </a:solidFill>
              </a:rPr>
              <a:t>d</a:t>
            </a:r>
            <a:r>
              <a:rPr lang="es-ES_tradnl" sz="2400" i="1" dirty="0" err="1" smtClean="0">
                <a:solidFill>
                  <a:srgbClr val="993300"/>
                </a:solidFill>
              </a:rPr>
              <a:t>d</a:t>
            </a:r>
            <a:r>
              <a:rPr lang="es-ES_tradnl" sz="2400" dirty="0" smtClean="0">
                <a:solidFill>
                  <a:srgbClr val="993300"/>
                </a:solidFill>
              </a:rPr>
              <a:t>: borra la línea bajo el cursor</a:t>
            </a:r>
            <a:endParaRPr lang="es-ES_tradnl" sz="24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29</a:t>
            </a:fld>
            <a:endParaRPr lang="es-ES" dirty="0"/>
          </a:p>
        </p:txBody>
      </p:sp>
    </p:spTree>
    <p:extLst>
      <p:ext uri="{BB962C8B-B14F-4D97-AF65-F5344CB8AC3E}">
        <p14:creationId xmlns:p14="http://schemas.microsoft.com/office/powerpoint/2010/main" val="120662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3</a:t>
            </a:fld>
            <a:endParaRPr lang="es-ES" dirty="0"/>
          </a:p>
        </p:txBody>
      </p:sp>
      <p:sp>
        <p:nvSpPr>
          <p:cNvPr id="6" name="Rectangle 10"/>
          <p:cNvSpPr>
            <a:spLocks noChangeArrowheads="1"/>
          </p:cNvSpPr>
          <p:nvPr/>
        </p:nvSpPr>
        <p:spPr bwMode="auto">
          <a:xfrm>
            <a:off x="611188" y="1196752"/>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b="1" dirty="0" smtClean="0">
                <a:solidFill>
                  <a:schemeClr val="accent2">
                    <a:lumMod val="75000"/>
                  </a:schemeClr>
                </a:solidFill>
              </a:rPr>
              <a:t>Tipos de distribuciones Linux:</a:t>
            </a:r>
            <a:endParaRPr lang="es-ES" altLang="es-ES" sz="2400" dirty="0">
              <a:solidFill>
                <a:schemeClr val="accent2">
                  <a:lumMod val="75000"/>
                </a:schemeClr>
              </a:solidFill>
            </a:endParaRPr>
          </a:p>
          <a:p>
            <a:pPr lvl="1" algn="just" eaLnBrk="1" hangingPunct="1"/>
            <a:r>
              <a:rPr lang="es-ES" altLang="es-ES" sz="2000" dirty="0" smtClean="0">
                <a:solidFill>
                  <a:schemeClr val="accent2">
                    <a:lumMod val="75000"/>
                  </a:schemeClr>
                </a:solidFill>
              </a:rPr>
              <a:t>Distribuciones de escritorio (Desktop)</a:t>
            </a:r>
          </a:p>
          <a:p>
            <a:pPr lvl="2" algn="just"/>
            <a:r>
              <a:rPr lang="es-ES" altLang="es-ES" sz="1600" dirty="0" smtClean="0">
                <a:solidFill>
                  <a:schemeClr val="accent2">
                    <a:lumMod val="75000"/>
                  </a:schemeClr>
                </a:solidFill>
              </a:rPr>
              <a:t>Disponen de Interfaz Gráfica de Usuario</a:t>
            </a:r>
          </a:p>
          <a:p>
            <a:pPr lvl="1" algn="just" eaLnBrk="1" hangingPunct="1"/>
            <a:r>
              <a:rPr lang="es-ES" altLang="es-ES" sz="2000" dirty="0" smtClean="0">
                <a:solidFill>
                  <a:schemeClr val="accent2">
                    <a:lumMod val="75000"/>
                  </a:schemeClr>
                </a:solidFill>
              </a:rPr>
              <a:t>Distribuciones para servidores (server)</a:t>
            </a:r>
          </a:p>
          <a:p>
            <a:pPr lvl="2" algn="just"/>
            <a:r>
              <a:rPr lang="es-ES" altLang="es-ES" sz="1600" dirty="0" smtClean="0">
                <a:solidFill>
                  <a:schemeClr val="accent2">
                    <a:lumMod val="75000"/>
                  </a:schemeClr>
                </a:solidFill>
              </a:rPr>
              <a:t>Frecuentemente no disponen </a:t>
            </a:r>
            <a:r>
              <a:rPr lang="es-ES" altLang="es-ES" sz="1600" dirty="0">
                <a:solidFill>
                  <a:schemeClr val="accent2">
                    <a:lumMod val="75000"/>
                  </a:schemeClr>
                </a:solidFill>
              </a:rPr>
              <a:t>de Interfaz Gráfica de Usuario</a:t>
            </a:r>
          </a:p>
          <a:p>
            <a:pPr lvl="1" algn="just" eaLnBrk="1" hangingPunct="1"/>
            <a:endParaRPr lang="es-ES" altLang="es-ES" sz="2000" dirty="0" smtClean="0">
              <a:solidFill>
                <a:schemeClr val="accent2">
                  <a:lumMod val="75000"/>
                </a:schemeClr>
              </a:solidFill>
            </a:endParaRPr>
          </a:p>
          <a:p>
            <a:pPr lvl="2" algn="just"/>
            <a:endParaRPr lang="es-ES" altLang="es-ES" sz="1200" dirty="0">
              <a:solidFill>
                <a:schemeClr val="accent2">
                  <a:lumMod val="75000"/>
                </a:schemeClr>
              </a:solidFill>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169593"/>
            <a:ext cx="6466448" cy="3283743"/>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3508725"/>
            <a:ext cx="4169564" cy="3127173"/>
          </a:xfrm>
          <a:prstGeom prst="rect">
            <a:avLst/>
          </a:prstGeom>
        </p:spPr>
      </p:pic>
    </p:spTree>
    <p:extLst>
      <p:ext uri="{BB962C8B-B14F-4D97-AF65-F5344CB8AC3E}">
        <p14:creationId xmlns:p14="http://schemas.microsoft.com/office/powerpoint/2010/main" val="96930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Edición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23343"/>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a:buNone/>
            </a:pPr>
            <a:r>
              <a:rPr lang="es-ES" altLang="es-ES" sz="2400" b="1" dirty="0" smtClean="0">
                <a:solidFill>
                  <a:schemeClr val="accent2">
                    <a:lumMod val="75000"/>
                  </a:schemeClr>
                </a:solidFill>
              </a:rPr>
              <a:t>Modo inserción</a:t>
            </a:r>
          </a:p>
          <a:p>
            <a:pPr algn="just"/>
            <a:r>
              <a:rPr lang="es-ES" altLang="es-ES" sz="2400" dirty="0" smtClean="0">
                <a:solidFill>
                  <a:schemeClr val="accent2">
                    <a:lumMod val="75000"/>
                  </a:schemeClr>
                </a:solidFill>
              </a:rPr>
              <a:t>Permite la entrada de texto</a:t>
            </a:r>
          </a:p>
          <a:p>
            <a:pPr algn="just"/>
            <a:r>
              <a:rPr lang="es-ES" altLang="es-ES" sz="2400" dirty="0" smtClean="0">
                <a:solidFill>
                  <a:schemeClr val="accent2">
                    <a:lumMod val="75000"/>
                  </a:schemeClr>
                </a:solidFill>
              </a:rPr>
              <a:t>Algunos comandos de inserción:</a:t>
            </a:r>
          </a:p>
          <a:p>
            <a:pPr lvl="1" algn="just"/>
            <a:r>
              <a:rPr lang="es-ES_tradnl" sz="2400" i="1" dirty="0" smtClean="0">
                <a:solidFill>
                  <a:srgbClr val="993300"/>
                </a:solidFill>
              </a:rPr>
              <a:t>a</a:t>
            </a:r>
            <a:r>
              <a:rPr lang="es-ES_tradnl" sz="2400" dirty="0" smtClean="0">
                <a:solidFill>
                  <a:srgbClr val="993300"/>
                </a:solidFill>
              </a:rPr>
              <a:t>: añade texto detrás del cursor</a:t>
            </a:r>
          </a:p>
          <a:p>
            <a:pPr lvl="1" algn="just"/>
            <a:r>
              <a:rPr lang="es-ES_tradnl" sz="2400" i="1" dirty="0" smtClean="0">
                <a:solidFill>
                  <a:srgbClr val="993300"/>
                </a:solidFill>
              </a:rPr>
              <a:t>A</a:t>
            </a:r>
            <a:r>
              <a:rPr lang="es-ES_tradnl" sz="2400" dirty="0" smtClean="0">
                <a:solidFill>
                  <a:srgbClr val="993300"/>
                </a:solidFill>
              </a:rPr>
              <a:t>: añade texto al final de la línea</a:t>
            </a:r>
          </a:p>
          <a:p>
            <a:pPr lvl="1" algn="just"/>
            <a:r>
              <a:rPr lang="es-ES_tradnl" sz="2400" i="1" dirty="0" smtClean="0">
                <a:solidFill>
                  <a:srgbClr val="993300"/>
                </a:solidFill>
              </a:rPr>
              <a:t>i</a:t>
            </a:r>
            <a:r>
              <a:rPr lang="es-ES_tradnl" sz="2400" dirty="0" smtClean="0">
                <a:solidFill>
                  <a:srgbClr val="993300"/>
                </a:solidFill>
              </a:rPr>
              <a:t>: inserta antes del cursor</a:t>
            </a:r>
          </a:p>
          <a:p>
            <a:pPr lvl="1" algn="just"/>
            <a:r>
              <a:rPr lang="es-ES_tradnl" sz="2400" i="1" dirty="0" smtClean="0">
                <a:solidFill>
                  <a:srgbClr val="993300"/>
                </a:solidFill>
              </a:rPr>
              <a:t>I</a:t>
            </a:r>
            <a:r>
              <a:rPr lang="es-ES_tradnl" sz="2400" dirty="0" smtClean="0">
                <a:solidFill>
                  <a:srgbClr val="993300"/>
                </a:solidFill>
              </a:rPr>
              <a:t>: inserta texto antes de la línea</a:t>
            </a:r>
          </a:p>
          <a:p>
            <a:pPr lvl="1" algn="just"/>
            <a:r>
              <a:rPr lang="es-ES_tradnl" sz="2400" i="1" dirty="0" smtClean="0">
                <a:solidFill>
                  <a:srgbClr val="993300"/>
                </a:solidFill>
              </a:rPr>
              <a:t>o</a:t>
            </a:r>
            <a:r>
              <a:rPr lang="es-ES_tradnl" sz="2400" dirty="0" smtClean="0">
                <a:solidFill>
                  <a:srgbClr val="993300"/>
                </a:solidFill>
              </a:rPr>
              <a:t>: abre una línea debajo de la que está el cursor</a:t>
            </a:r>
          </a:p>
          <a:p>
            <a:pPr lvl="1" algn="just"/>
            <a:r>
              <a:rPr lang="es-ES_tradnl" sz="2400" i="1" dirty="0" smtClean="0">
                <a:solidFill>
                  <a:srgbClr val="993300"/>
                </a:solidFill>
              </a:rPr>
              <a:t>O</a:t>
            </a:r>
            <a:r>
              <a:rPr lang="es-ES_tradnl" sz="2400" dirty="0" smtClean="0">
                <a:solidFill>
                  <a:srgbClr val="993300"/>
                </a:solidFill>
              </a:rPr>
              <a:t>: abre una línea sobre la que está el cursor</a:t>
            </a:r>
            <a:endParaRPr lang="es-ES_tradnl" sz="24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30</a:t>
            </a:fld>
            <a:endParaRPr lang="es-ES" dirty="0"/>
          </a:p>
        </p:txBody>
      </p:sp>
    </p:spTree>
    <p:extLst>
      <p:ext uri="{BB962C8B-B14F-4D97-AF65-F5344CB8AC3E}">
        <p14:creationId xmlns:p14="http://schemas.microsoft.com/office/powerpoint/2010/main" val="3278118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Edición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395536" y="1223343"/>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lgn="just">
              <a:buNone/>
            </a:pPr>
            <a:r>
              <a:rPr lang="es-ES" altLang="es-ES" sz="2400" b="1" dirty="0" smtClean="0">
                <a:solidFill>
                  <a:schemeClr val="accent2">
                    <a:lumMod val="75000"/>
                  </a:schemeClr>
                </a:solidFill>
              </a:rPr>
              <a:t>Comandos en modo línea</a:t>
            </a:r>
          </a:p>
          <a:p>
            <a:pPr algn="just"/>
            <a:r>
              <a:rPr lang="es-ES" altLang="es-ES" sz="2400" dirty="0" smtClean="0">
                <a:solidFill>
                  <a:schemeClr val="accent2">
                    <a:lumMod val="75000"/>
                  </a:schemeClr>
                </a:solidFill>
              </a:rPr>
              <a:t>Algunos comandos en modo línea:</a:t>
            </a:r>
          </a:p>
          <a:p>
            <a:pPr lvl="1" algn="just"/>
            <a:r>
              <a:rPr lang="es-ES_tradnl" sz="2400" i="1" dirty="0" smtClean="0">
                <a:solidFill>
                  <a:srgbClr val="993300"/>
                </a:solidFill>
              </a:rPr>
              <a:t>:n</a:t>
            </a:r>
            <a:r>
              <a:rPr lang="es-ES_tradnl" sz="2400" dirty="0" smtClean="0">
                <a:solidFill>
                  <a:srgbClr val="993300"/>
                </a:solidFill>
              </a:rPr>
              <a:t>: mueve el cursor a la línea n</a:t>
            </a:r>
          </a:p>
          <a:p>
            <a:pPr lvl="1" algn="just"/>
            <a:r>
              <a:rPr lang="es-ES_tradnl" sz="2400" i="1" dirty="0" smtClean="0">
                <a:solidFill>
                  <a:srgbClr val="993300"/>
                </a:solidFill>
              </a:rPr>
              <a:t>:$</a:t>
            </a:r>
            <a:r>
              <a:rPr lang="es-ES_tradnl" sz="2400" dirty="0" smtClean="0">
                <a:solidFill>
                  <a:srgbClr val="993300"/>
                </a:solidFill>
              </a:rPr>
              <a:t>: mueve el cursor al a última línea</a:t>
            </a:r>
          </a:p>
          <a:p>
            <a:pPr lvl="1" algn="just"/>
            <a:r>
              <a:rPr lang="es-ES_tradnl" sz="2400" i="1" dirty="0" smtClean="0">
                <a:solidFill>
                  <a:srgbClr val="993300"/>
                </a:solidFill>
              </a:rPr>
              <a:t>:r archivo</a:t>
            </a:r>
            <a:r>
              <a:rPr lang="es-ES_tradnl" sz="2400" dirty="0" smtClean="0">
                <a:solidFill>
                  <a:srgbClr val="993300"/>
                </a:solidFill>
              </a:rPr>
              <a:t>: lee el archivo y lo coloca tras el cursor</a:t>
            </a:r>
          </a:p>
          <a:p>
            <a:pPr lvl="1" algn="just"/>
            <a:r>
              <a:rPr lang="es-ES_tradnl" sz="2400" i="1" dirty="0" smtClean="0">
                <a:solidFill>
                  <a:srgbClr val="993300"/>
                </a:solidFill>
              </a:rPr>
              <a:t>:w archivo</a:t>
            </a:r>
            <a:r>
              <a:rPr lang="es-ES_tradnl" sz="2400" dirty="0" smtClean="0">
                <a:solidFill>
                  <a:srgbClr val="993300"/>
                </a:solidFill>
              </a:rPr>
              <a:t>: escribe el texto en el archivo</a:t>
            </a:r>
          </a:p>
          <a:p>
            <a:pPr lvl="1" algn="just"/>
            <a:r>
              <a:rPr lang="es-ES_tradnl" sz="2400" i="1" dirty="0" smtClean="0">
                <a:solidFill>
                  <a:srgbClr val="993300"/>
                </a:solidFill>
              </a:rPr>
              <a:t>:q!</a:t>
            </a:r>
            <a:r>
              <a:rPr lang="es-ES_tradnl" sz="2400" dirty="0" smtClean="0">
                <a:solidFill>
                  <a:srgbClr val="993300"/>
                </a:solidFill>
              </a:rPr>
              <a:t>: abandona la edición sin guardar cambios</a:t>
            </a:r>
          </a:p>
          <a:p>
            <a:pPr lvl="1" algn="just"/>
            <a:r>
              <a:rPr lang="es-ES_tradnl" sz="2400" i="1" dirty="0" smtClean="0">
                <a:solidFill>
                  <a:srgbClr val="993300"/>
                </a:solidFill>
              </a:rPr>
              <a:t>:x</a:t>
            </a:r>
            <a:r>
              <a:rPr lang="es-ES_tradnl" sz="2400" dirty="0" smtClean="0">
                <a:solidFill>
                  <a:srgbClr val="993300"/>
                </a:solidFill>
              </a:rPr>
              <a:t>: abandona la edición, guardando el archivo si se han efectuado cambios</a:t>
            </a:r>
            <a:endParaRPr lang="es-ES_tradnl" sz="24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31</a:t>
            </a:fld>
            <a:endParaRPr lang="es-ES" dirty="0"/>
          </a:p>
        </p:txBody>
      </p:sp>
    </p:spTree>
    <p:extLst>
      <p:ext uri="{BB962C8B-B14F-4D97-AF65-F5344CB8AC3E}">
        <p14:creationId xmlns:p14="http://schemas.microsoft.com/office/powerpoint/2010/main" val="2520254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627784" y="2276872"/>
            <a:ext cx="6543441" cy="5194105"/>
          </a:xfrm>
        </p:spPr>
        <p:txBody>
          <a:bodyPr wrap="square" anchor="t" anchorCtr="0">
            <a:spAutoFit/>
          </a:bodyPr>
          <a:lstStyle/>
          <a:p>
            <a:pPr marL="514350" indent="-514350" algn="l">
              <a:buAutoNum type="arabicPeriod"/>
            </a:pPr>
            <a:r>
              <a:rPr lang="es-ES" dirty="0" smtClean="0">
                <a:solidFill>
                  <a:schemeClr val="tx1"/>
                </a:solidFill>
              </a:rPr>
              <a:t>Comandos en modo consola</a:t>
            </a:r>
          </a:p>
          <a:p>
            <a:pPr marL="514350" indent="-514350" algn="l">
              <a:buAutoNum type="arabicPeriod"/>
            </a:pPr>
            <a:r>
              <a:rPr lang="es-ES" dirty="0" smtClean="0">
                <a:solidFill>
                  <a:schemeClr val="tx1"/>
                </a:solidFill>
              </a:rPr>
              <a:t>Edición de texto en consola</a:t>
            </a:r>
          </a:p>
          <a:p>
            <a:pPr marL="514350" indent="-514350" algn="l">
              <a:buAutoNum type="arabicPeriod"/>
            </a:pPr>
            <a:r>
              <a:rPr lang="es-ES" dirty="0">
                <a:solidFill>
                  <a:schemeClr val="tx1"/>
                </a:solidFill>
              </a:rPr>
              <a:t>Procesos en segundo plano</a:t>
            </a:r>
          </a:p>
          <a:p>
            <a:pPr marL="514350" indent="-514350" algn="l">
              <a:buAutoNum type="arabicPeriod"/>
            </a:pPr>
            <a:r>
              <a:rPr lang="es-ES" dirty="0"/>
              <a:t>Redirección y tuberías</a:t>
            </a:r>
          </a:p>
          <a:p>
            <a:pPr marL="514350" indent="-514350" algn="l">
              <a:buAutoNum type="arabicPeriod"/>
            </a:pPr>
            <a:r>
              <a:rPr lang="es-ES" dirty="0" smtClean="0"/>
              <a:t>Usuarios, grupos y administradores</a:t>
            </a:r>
          </a:p>
          <a:p>
            <a:pPr marL="514350" indent="-514350" algn="l">
              <a:buAutoNum type="arabicPeriod"/>
            </a:pPr>
            <a:r>
              <a:rPr lang="es-ES" dirty="0" smtClean="0"/>
              <a:t>Conexión a sistemas remotos</a:t>
            </a:r>
          </a:p>
          <a:p>
            <a:pPr marL="514350" indent="-514350" algn="l">
              <a:buAutoNum type="arabicPeriod"/>
            </a:pPr>
            <a:r>
              <a:rPr lang="es-ES" dirty="0" smtClean="0"/>
              <a:t>Instalación y administración de software</a:t>
            </a:r>
          </a:p>
          <a:p>
            <a:pPr marL="514350" indent="-514350" algn="l">
              <a:buAutoNum type="arabicPeriod"/>
            </a:pPr>
            <a:endParaRPr lang="es-ES" dirty="0"/>
          </a:p>
        </p:txBody>
      </p:sp>
      <p:sp>
        <p:nvSpPr>
          <p:cNvPr id="5" name="1 Título"/>
          <p:cNvSpPr>
            <a:spLocks noGrp="1"/>
          </p:cNvSpPr>
          <p:nvPr>
            <p:ph type="ctrTitle"/>
          </p:nvPr>
        </p:nvSpPr>
        <p:spPr>
          <a:xfrm>
            <a:off x="1979712" y="0"/>
            <a:ext cx="7191513" cy="1874639"/>
          </a:xfrm>
        </p:spPr>
        <p:txBody>
          <a:bodyPr>
            <a:normAutofit fontScale="90000"/>
          </a:bodyPr>
          <a:lstStyle/>
          <a:p>
            <a:r>
              <a:rPr lang="en-GB" dirty="0" err="1" smtClean="0"/>
              <a:t>Laboratorio</a:t>
            </a:r>
            <a:r>
              <a:rPr lang="en-GB" dirty="0" smtClean="0"/>
              <a:t> 1:</a:t>
            </a:r>
            <a:br>
              <a:rPr lang="en-GB" dirty="0" smtClean="0"/>
            </a:br>
            <a:r>
              <a:rPr lang="en-GB" dirty="0" err="1" smtClean="0"/>
              <a:t>Administración</a:t>
            </a:r>
            <a:r>
              <a:rPr lang="en-GB" dirty="0" smtClean="0"/>
              <a:t> de Sistemas Linux</a:t>
            </a:r>
            <a:endParaRPr lang="en-GB" dirty="0"/>
          </a:p>
        </p:txBody>
      </p:sp>
    </p:spTree>
    <p:extLst>
      <p:ext uri="{BB962C8B-B14F-4D97-AF65-F5344CB8AC3E}">
        <p14:creationId xmlns:p14="http://schemas.microsoft.com/office/powerpoint/2010/main" val="231607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Procesos</a:t>
            </a:r>
            <a:r>
              <a:rPr lang="en-GB" dirty="0" smtClean="0"/>
              <a:t> </a:t>
            </a:r>
            <a:r>
              <a:rPr lang="en-GB" dirty="0" err="1" smtClean="0"/>
              <a:t>en</a:t>
            </a:r>
            <a:r>
              <a:rPr lang="en-GB" dirty="0" smtClean="0"/>
              <a:t> </a:t>
            </a:r>
            <a:r>
              <a:rPr lang="en-GB" dirty="0" err="1" smtClean="0"/>
              <a:t>segundo</a:t>
            </a:r>
            <a:r>
              <a:rPr lang="en-GB" dirty="0" smtClean="0"/>
              <a:t> </a:t>
            </a:r>
            <a:r>
              <a:rPr lang="en-GB" dirty="0" err="1" smtClean="0"/>
              <a:t>plano</a:t>
            </a:r>
            <a:endParaRPr lang="en-GB" dirty="0"/>
          </a:p>
        </p:txBody>
      </p:sp>
      <p:sp>
        <p:nvSpPr>
          <p:cNvPr id="4" name="Rectangle 10"/>
          <p:cNvSpPr>
            <a:spLocks noChangeArrowheads="1"/>
          </p:cNvSpPr>
          <p:nvPr/>
        </p:nvSpPr>
        <p:spPr bwMode="auto">
          <a:xfrm>
            <a:off x="395536" y="1196752"/>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b="1" dirty="0" smtClean="0">
                <a:solidFill>
                  <a:srgbClr val="993300"/>
                </a:solidFill>
              </a:rPr>
              <a:t>Proceso en primer plano</a:t>
            </a:r>
            <a:r>
              <a:rPr lang="es-ES" altLang="es-ES" sz="2400" dirty="0" smtClean="0">
                <a:solidFill>
                  <a:srgbClr val="993300"/>
                </a:solidFill>
              </a:rPr>
              <a:t>: proceso que se ejecuta bajo control de la consola. Consola no queda libre hasta que éste termina.</a:t>
            </a:r>
            <a:endParaRPr lang="es-ES" altLang="es-ES" sz="2400" b="1" dirty="0" smtClean="0">
              <a:solidFill>
                <a:srgbClr val="993300"/>
              </a:solidFill>
            </a:endParaRPr>
          </a:p>
          <a:p>
            <a:pPr marL="0" indent="0">
              <a:buNone/>
            </a:pPr>
            <a:endParaRPr lang="es-ES" altLang="es-ES" sz="2400" b="1" dirty="0" smtClean="0">
              <a:solidFill>
                <a:srgbClr val="993300"/>
              </a:solidFill>
            </a:endParaRPr>
          </a:p>
          <a:p>
            <a:pPr marL="0" indent="0">
              <a:buNone/>
            </a:pPr>
            <a:r>
              <a:rPr lang="es-ES" altLang="es-ES" sz="2400" b="1" dirty="0" smtClean="0">
                <a:solidFill>
                  <a:srgbClr val="993300"/>
                </a:solidFill>
              </a:rPr>
              <a:t>Procesos en segundo plano</a:t>
            </a:r>
            <a:r>
              <a:rPr lang="es-ES" altLang="es-ES" sz="2400" dirty="0" smtClean="0">
                <a:solidFill>
                  <a:srgbClr val="993300"/>
                </a:solidFill>
              </a:rPr>
              <a:t>: procesos que se ejecutan sin control directo por parte de la consola</a:t>
            </a:r>
          </a:p>
          <a:p>
            <a:pPr marL="0" indent="0">
              <a:buNone/>
            </a:pPr>
            <a:endParaRPr lang="es-ES" altLang="es-ES" sz="2400" dirty="0" smtClean="0">
              <a:solidFill>
                <a:srgbClr val="993300"/>
              </a:solidFill>
            </a:endParaRPr>
          </a:p>
          <a:p>
            <a:r>
              <a:rPr lang="es-ES" altLang="es-ES" sz="2400" smtClean="0">
                <a:solidFill>
                  <a:srgbClr val="993300"/>
                </a:solidFill>
              </a:rPr>
              <a:t>Los procesos se identifican mediante un PID numérico </a:t>
            </a:r>
          </a:p>
          <a:p>
            <a:r>
              <a:rPr lang="es-ES" altLang="es-ES" sz="2400" smtClean="0">
                <a:solidFill>
                  <a:srgbClr val="993300"/>
                </a:solidFill>
              </a:rPr>
              <a:t>Pueden </a:t>
            </a:r>
            <a:r>
              <a:rPr lang="es-ES" altLang="es-ES" sz="2400" dirty="0" smtClean="0">
                <a:solidFill>
                  <a:srgbClr val="993300"/>
                </a:solidFill>
              </a:rPr>
              <a:t>haber múltiples procesos en segundo plano</a:t>
            </a:r>
          </a:p>
          <a:p>
            <a:r>
              <a:rPr lang="es-ES" altLang="es-ES" sz="2400" smtClean="0">
                <a:solidFill>
                  <a:srgbClr val="993300"/>
                </a:solidFill>
              </a:rPr>
              <a:t>Para </a:t>
            </a:r>
            <a:r>
              <a:rPr lang="es-ES" altLang="es-ES" sz="2400" dirty="0" smtClean="0">
                <a:solidFill>
                  <a:srgbClr val="993300"/>
                </a:solidFill>
              </a:rPr>
              <a:t>lanzar un comando como proceso en segundo plano: posponer carácter “</a:t>
            </a:r>
            <a:r>
              <a:rPr lang="es-ES" altLang="es-ES" sz="2400" b="1" dirty="0" smtClean="0">
                <a:solidFill>
                  <a:srgbClr val="993300"/>
                </a:solidFill>
              </a:rPr>
              <a:t>&amp;</a:t>
            </a:r>
            <a:r>
              <a:rPr lang="es-ES" altLang="es-ES" sz="2400" dirty="0" smtClean="0">
                <a:solidFill>
                  <a:srgbClr val="993300"/>
                </a:solidFill>
              </a:rPr>
              <a:t>”</a:t>
            </a:r>
          </a:p>
          <a:p>
            <a:pPr lvl="1"/>
            <a:r>
              <a:rPr lang="es-ES" altLang="es-ES" sz="2000" dirty="0" smtClean="0">
                <a:solidFill>
                  <a:srgbClr val="993300"/>
                </a:solidFill>
              </a:rPr>
              <a:t>Cuando el proceso termina aparece una indicación en consola</a:t>
            </a:r>
          </a:p>
          <a:p>
            <a:endParaRPr lang="es-ES" altLang="es-ES" sz="2400" dirty="0" smtClean="0">
              <a:solidFill>
                <a:srgbClr val="993300"/>
              </a:solidFill>
            </a:endParaRPr>
          </a:p>
          <a:p>
            <a:endParaRPr lang="es-ES" altLang="es-ES" sz="2400" dirty="0">
              <a:solidFill>
                <a:srgbClr val="993300"/>
              </a:solidFill>
            </a:endParaRPr>
          </a:p>
        </p:txBody>
      </p:sp>
      <p:sp>
        <p:nvSpPr>
          <p:cNvPr id="9" name="Marcador de número de diapositiva 8"/>
          <p:cNvSpPr>
            <a:spLocks noGrp="1"/>
          </p:cNvSpPr>
          <p:nvPr>
            <p:ph type="sldNum" sz="quarter" idx="12"/>
          </p:nvPr>
        </p:nvSpPr>
        <p:spPr/>
        <p:txBody>
          <a:bodyPr/>
          <a:lstStyle/>
          <a:p>
            <a:fld id="{132FADFE-3B8F-471C-ABF0-DBC7717ECBBC}" type="slidenum">
              <a:rPr lang="es-ES" smtClean="0"/>
              <a:pPr/>
              <a:t>33</a:t>
            </a:fld>
            <a:endParaRPr lang="es-ES" dirty="0"/>
          </a:p>
        </p:txBody>
      </p:sp>
    </p:spTree>
    <p:extLst>
      <p:ext uri="{BB962C8B-B14F-4D97-AF65-F5344CB8AC3E}">
        <p14:creationId xmlns:p14="http://schemas.microsoft.com/office/powerpoint/2010/main" val="3784024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Procesos</a:t>
            </a:r>
            <a:r>
              <a:rPr lang="en-GB" dirty="0" smtClean="0"/>
              <a:t> </a:t>
            </a:r>
            <a:r>
              <a:rPr lang="en-GB" dirty="0" err="1" smtClean="0"/>
              <a:t>en</a:t>
            </a:r>
            <a:r>
              <a:rPr lang="en-GB" dirty="0" smtClean="0"/>
              <a:t> </a:t>
            </a:r>
            <a:r>
              <a:rPr lang="en-GB" dirty="0" err="1" smtClean="0"/>
              <a:t>segundo</a:t>
            </a:r>
            <a:r>
              <a:rPr lang="en-GB" dirty="0" smtClean="0"/>
              <a:t> </a:t>
            </a:r>
            <a:r>
              <a:rPr lang="en-GB" dirty="0" err="1" smtClean="0"/>
              <a:t>plano</a:t>
            </a:r>
            <a:endParaRPr lang="en-GB" dirty="0"/>
          </a:p>
        </p:txBody>
      </p:sp>
      <p:sp>
        <p:nvSpPr>
          <p:cNvPr id="4" name="Rectangle 10"/>
          <p:cNvSpPr>
            <a:spLocks noChangeArrowheads="1"/>
          </p:cNvSpPr>
          <p:nvPr/>
        </p:nvSpPr>
        <p:spPr bwMode="auto">
          <a:xfrm>
            <a:off x="395536" y="1124744"/>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 altLang="es-ES" sz="2400" dirty="0">
                <a:solidFill>
                  <a:srgbClr val="993300"/>
                </a:solidFill>
              </a:rPr>
              <a:t>Para pasar a segundo plano proceso en primer plano:</a:t>
            </a:r>
          </a:p>
          <a:p>
            <a:pPr lvl="1"/>
            <a:r>
              <a:rPr lang="es-ES" altLang="es-ES" sz="2000" dirty="0">
                <a:solidFill>
                  <a:srgbClr val="993300"/>
                </a:solidFill>
              </a:rPr>
              <a:t>Pulsar </a:t>
            </a:r>
            <a:r>
              <a:rPr lang="es-ES" altLang="es-ES" sz="2000" b="1" dirty="0">
                <a:solidFill>
                  <a:srgbClr val="993300"/>
                </a:solidFill>
              </a:rPr>
              <a:t>CTRL-Z</a:t>
            </a:r>
            <a:r>
              <a:rPr lang="es-ES" altLang="es-ES" sz="2000" dirty="0">
                <a:solidFill>
                  <a:srgbClr val="993300"/>
                </a:solidFill>
              </a:rPr>
              <a:t> durante ejecución del proceso</a:t>
            </a:r>
          </a:p>
          <a:p>
            <a:pPr lvl="2"/>
            <a:r>
              <a:rPr lang="es-ES" altLang="es-ES" sz="1600" dirty="0">
                <a:solidFill>
                  <a:srgbClr val="993300"/>
                </a:solidFill>
              </a:rPr>
              <a:t>Proceso queda bloqueado</a:t>
            </a:r>
          </a:p>
          <a:p>
            <a:pPr lvl="2"/>
            <a:r>
              <a:rPr lang="es-ES" altLang="es-ES" sz="1600" dirty="0">
                <a:solidFill>
                  <a:srgbClr val="993300"/>
                </a:solidFill>
              </a:rPr>
              <a:t>Se le asigna un número de trabajo, que se muestra en consola</a:t>
            </a:r>
          </a:p>
          <a:p>
            <a:pPr lvl="1"/>
            <a:r>
              <a:rPr lang="es-ES" altLang="es-ES" sz="2000" dirty="0">
                <a:solidFill>
                  <a:srgbClr val="993300"/>
                </a:solidFill>
              </a:rPr>
              <a:t>Para reanudar ejecución en segundo plano: comando </a:t>
            </a:r>
            <a:r>
              <a:rPr lang="es-ES" altLang="es-ES" sz="2000" b="1" dirty="0" err="1">
                <a:solidFill>
                  <a:srgbClr val="993300"/>
                </a:solidFill>
              </a:rPr>
              <a:t>bg</a:t>
            </a:r>
            <a:endParaRPr lang="es-ES" altLang="es-ES" sz="2000" b="1" dirty="0">
              <a:solidFill>
                <a:srgbClr val="993300"/>
              </a:solidFill>
            </a:endParaRPr>
          </a:p>
          <a:p>
            <a:pPr marL="914400" lvl="2" indent="0">
              <a:buNone/>
            </a:pPr>
            <a:r>
              <a:rPr lang="es-ES" altLang="es-ES" sz="1600" dirty="0" err="1">
                <a:solidFill>
                  <a:srgbClr val="993300"/>
                </a:solidFill>
              </a:rPr>
              <a:t>bg</a:t>
            </a:r>
            <a:r>
              <a:rPr lang="es-ES" altLang="es-ES" sz="1600" dirty="0">
                <a:solidFill>
                  <a:srgbClr val="993300"/>
                </a:solidFill>
              </a:rPr>
              <a:t> [trabajo]</a:t>
            </a:r>
          </a:p>
          <a:p>
            <a:pPr lvl="2"/>
            <a:r>
              <a:rPr lang="es-ES" altLang="es-ES" sz="1600" i="1" dirty="0">
                <a:solidFill>
                  <a:srgbClr val="993300"/>
                </a:solidFill>
              </a:rPr>
              <a:t>trabajo</a:t>
            </a:r>
            <a:r>
              <a:rPr lang="es-ES" altLang="es-ES" sz="1600" dirty="0">
                <a:solidFill>
                  <a:srgbClr val="993300"/>
                </a:solidFill>
              </a:rPr>
              <a:t>: identificador del trabajo que se reanuda en segundo plano. Si no se especifica, reanuda el último detenido</a:t>
            </a:r>
          </a:p>
          <a:p>
            <a:pPr lvl="1" algn="just"/>
            <a:r>
              <a:rPr lang="es-ES" altLang="es-ES" sz="2000" dirty="0" smtClean="0">
                <a:solidFill>
                  <a:srgbClr val="993300"/>
                </a:solidFill>
              </a:rPr>
              <a:t>Para traer de nuevo a primer plano: comando </a:t>
            </a:r>
            <a:r>
              <a:rPr lang="es-ES" altLang="es-ES" sz="2000" b="1" dirty="0" err="1" smtClean="0">
                <a:solidFill>
                  <a:srgbClr val="993300"/>
                </a:solidFill>
              </a:rPr>
              <a:t>fg</a:t>
            </a:r>
            <a:endParaRPr lang="es-ES" altLang="es-ES" sz="2000" b="1" dirty="0">
              <a:solidFill>
                <a:srgbClr val="993300"/>
              </a:solidFill>
            </a:endParaRPr>
          </a:p>
          <a:p>
            <a:pPr marL="914400" lvl="2" indent="0" algn="just">
              <a:buNone/>
            </a:pPr>
            <a:r>
              <a:rPr lang="es-ES" altLang="es-ES" sz="1600" dirty="0" err="1" smtClean="0">
                <a:solidFill>
                  <a:srgbClr val="993300"/>
                </a:solidFill>
              </a:rPr>
              <a:t>fg</a:t>
            </a:r>
            <a:r>
              <a:rPr lang="es-ES" altLang="es-ES" sz="1600" dirty="0" smtClean="0">
                <a:solidFill>
                  <a:srgbClr val="993300"/>
                </a:solidFill>
              </a:rPr>
              <a:t> [trabajo]</a:t>
            </a:r>
          </a:p>
          <a:p>
            <a:pPr lvl="2" algn="just"/>
            <a:r>
              <a:rPr lang="es-ES" altLang="es-ES" sz="1600" i="1" dirty="0" smtClean="0">
                <a:solidFill>
                  <a:srgbClr val="993300"/>
                </a:solidFill>
              </a:rPr>
              <a:t>trabajo</a:t>
            </a:r>
            <a:r>
              <a:rPr lang="es-ES" altLang="es-ES" sz="1600" dirty="0" smtClean="0">
                <a:solidFill>
                  <a:srgbClr val="993300"/>
                </a:solidFill>
              </a:rPr>
              <a:t>: identificador del trabajo que se trae a primer plano. Si no se especifica, trae el último detenido</a:t>
            </a:r>
          </a:p>
          <a:p>
            <a:pPr lvl="2" algn="just"/>
            <a:r>
              <a:rPr lang="es-ES" altLang="es-ES" sz="1600" dirty="0" smtClean="0">
                <a:solidFill>
                  <a:srgbClr val="993300"/>
                </a:solidFill>
              </a:rPr>
              <a:t>Una vez en primer plano, el proceso vuelve a tomar el control de la consola</a:t>
            </a:r>
            <a:endParaRPr lang="es-ES" altLang="es-ES" sz="2400" dirty="0" smtClean="0">
              <a:solidFill>
                <a:srgbClr val="993300"/>
              </a:solidFill>
            </a:endParaRPr>
          </a:p>
          <a:p>
            <a:pPr algn="just"/>
            <a:r>
              <a:rPr lang="es-ES" altLang="es-ES" sz="2400" dirty="0">
                <a:solidFill>
                  <a:srgbClr val="993300"/>
                </a:solidFill>
              </a:rPr>
              <a:t>Para </a:t>
            </a:r>
            <a:r>
              <a:rPr lang="es-ES" altLang="es-ES" sz="2400" dirty="0" smtClean="0">
                <a:solidFill>
                  <a:srgbClr val="993300"/>
                </a:solidFill>
              </a:rPr>
              <a:t>obtener información sobre los procesos en ejecución: comandos </a:t>
            </a:r>
            <a:r>
              <a:rPr lang="es-ES" altLang="es-ES" sz="2400" b="1" dirty="0" err="1" smtClean="0">
                <a:solidFill>
                  <a:srgbClr val="993300"/>
                </a:solidFill>
              </a:rPr>
              <a:t>ps</a:t>
            </a:r>
            <a:r>
              <a:rPr lang="es-ES" altLang="es-ES" sz="2400" dirty="0" smtClean="0">
                <a:solidFill>
                  <a:srgbClr val="993300"/>
                </a:solidFill>
              </a:rPr>
              <a:t> </a:t>
            </a:r>
            <a:r>
              <a:rPr lang="es-ES" altLang="es-ES" sz="2400" smtClean="0">
                <a:solidFill>
                  <a:srgbClr val="993300"/>
                </a:solidFill>
              </a:rPr>
              <a:t>y </a:t>
            </a:r>
            <a:r>
              <a:rPr lang="es-ES" altLang="es-ES" sz="2400" b="1" smtClean="0">
                <a:solidFill>
                  <a:srgbClr val="993300"/>
                </a:solidFill>
              </a:rPr>
              <a:t>top</a:t>
            </a:r>
          </a:p>
          <a:p>
            <a:pPr algn="just"/>
            <a:r>
              <a:rPr lang="es-ES" altLang="es-ES" sz="2400" smtClean="0">
                <a:solidFill>
                  <a:srgbClr val="993300"/>
                </a:solidFill>
              </a:rPr>
              <a:t>Para abortar un proceso: comando</a:t>
            </a:r>
            <a:r>
              <a:rPr lang="es-ES" altLang="es-ES" sz="2400" b="1" smtClean="0">
                <a:solidFill>
                  <a:srgbClr val="993300"/>
                </a:solidFill>
              </a:rPr>
              <a:t> kill</a:t>
            </a:r>
            <a:endParaRPr lang="es-ES" altLang="es-ES" sz="2400" b="1"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34</a:t>
            </a:fld>
            <a:endParaRPr lang="es-ES" dirty="0"/>
          </a:p>
        </p:txBody>
      </p:sp>
    </p:spTree>
    <p:extLst>
      <p:ext uri="{BB962C8B-B14F-4D97-AF65-F5344CB8AC3E}">
        <p14:creationId xmlns:p14="http://schemas.microsoft.com/office/powerpoint/2010/main" val="59422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Procesos</a:t>
            </a:r>
            <a:r>
              <a:rPr lang="en-GB" dirty="0" smtClean="0"/>
              <a:t> </a:t>
            </a:r>
            <a:r>
              <a:rPr lang="en-GB" dirty="0" err="1" smtClean="0"/>
              <a:t>en</a:t>
            </a:r>
            <a:r>
              <a:rPr lang="en-GB" dirty="0" smtClean="0"/>
              <a:t> </a:t>
            </a:r>
            <a:r>
              <a:rPr lang="en-GB" dirty="0" err="1" smtClean="0"/>
              <a:t>segundo</a:t>
            </a:r>
            <a:r>
              <a:rPr lang="en-GB" dirty="0" smtClean="0"/>
              <a:t> </a:t>
            </a:r>
            <a:r>
              <a:rPr lang="en-GB" dirty="0" err="1" smtClean="0"/>
              <a:t>plano</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ps</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lista los procesos en ejecución</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ps</a:t>
            </a:r>
            <a:r>
              <a:rPr lang="es-ES" altLang="es-ES" sz="2000" dirty="0" smtClean="0">
                <a:solidFill>
                  <a:srgbClr val="993300"/>
                </a:solidFill>
              </a:rPr>
              <a:t> [opciones]</a:t>
            </a:r>
            <a:endParaRPr lang="es-ES" altLang="es-ES" sz="2000" dirty="0">
              <a:solidFill>
                <a:srgbClr val="993300"/>
              </a:solidFill>
            </a:endParaRPr>
          </a:p>
          <a:p>
            <a:pPr lvl="1"/>
            <a:r>
              <a:rPr lang="es-ES_tradnl" sz="2000" dirty="0" smtClean="0">
                <a:solidFill>
                  <a:srgbClr val="993300"/>
                </a:solidFill>
              </a:rPr>
              <a:t>Opciones habituales:</a:t>
            </a:r>
          </a:p>
          <a:p>
            <a:pPr lvl="2"/>
            <a:r>
              <a:rPr lang="es-ES_tradnl" sz="1600" i="1" dirty="0" smtClean="0">
                <a:solidFill>
                  <a:srgbClr val="993300"/>
                </a:solidFill>
              </a:rPr>
              <a:t>-A</a:t>
            </a:r>
            <a:r>
              <a:rPr lang="es-ES_tradnl" sz="1600" dirty="0" smtClean="0">
                <a:solidFill>
                  <a:srgbClr val="993300"/>
                </a:solidFill>
              </a:rPr>
              <a:t>: muestra los procesos de todos los usuarios. Por defecto, solo muestra los del usuario actual.</a:t>
            </a:r>
          </a:p>
          <a:p>
            <a:pPr lvl="2"/>
            <a:r>
              <a:rPr lang="es-ES_tradnl" sz="1600" i="1" dirty="0" smtClean="0">
                <a:solidFill>
                  <a:srgbClr val="993300"/>
                </a:solidFill>
              </a:rPr>
              <a:t>-c comandos</a:t>
            </a:r>
            <a:r>
              <a:rPr lang="es-ES_tradnl" sz="1600" dirty="0" smtClean="0">
                <a:solidFill>
                  <a:srgbClr val="993300"/>
                </a:solidFill>
              </a:rPr>
              <a:t>: muestra sólo los procesos cuyo ejecutable coincide con alguno de los nombres especificados en </a:t>
            </a:r>
            <a:r>
              <a:rPr lang="es-ES_tradnl" sz="1600" i="1" dirty="0" smtClean="0">
                <a:solidFill>
                  <a:srgbClr val="993300"/>
                </a:solidFill>
              </a:rPr>
              <a:t>comandos</a:t>
            </a:r>
          </a:p>
          <a:p>
            <a:pPr lvl="2"/>
            <a:r>
              <a:rPr lang="es-ES_tradnl" sz="1600" i="1" dirty="0" smtClean="0">
                <a:solidFill>
                  <a:srgbClr val="993300"/>
                </a:solidFill>
              </a:rPr>
              <a:t>-p </a:t>
            </a:r>
            <a:r>
              <a:rPr lang="es-ES_tradnl" sz="1600" i="1" dirty="0" err="1" smtClean="0">
                <a:solidFill>
                  <a:srgbClr val="993300"/>
                </a:solidFill>
              </a:rPr>
              <a:t>pids</a:t>
            </a:r>
            <a:r>
              <a:rPr lang="es-ES_tradnl" sz="1600" dirty="0" smtClean="0">
                <a:solidFill>
                  <a:srgbClr val="993300"/>
                </a:solidFill>
              </a:rPr>
              <a:t>: muestra los procesos cuyos </a:t>
            </a:r>
            <a:r>
              <a:rPr lang="es-ES_tradnl" sz="1600" dirty="0" err="1" smtClean="0">
                <a:solidFill>
                  <a:srgbClr val="993300"/>
                </a:solidFill>
              </a:rPr>
              <a:t>PID’s</a:t>
            </a:r>
            <a:r>
              <a:rPr lang="es-ES_tradnl" sz="1600" dirty="0" smtClean="0">
                <a:solidFill>
                  <a:srgbClr val="993300"/>
                </a:solidFill>
              </a:rPr>
              <a:t> se indican en </a:t>
            </a:r>
            <a:r>
              <a:rPr lang="es-ES_tradnl" sz="1600" i="1" dirty="0" err="1" smtClean="0">
                <a:solidFill>
                  <a:srgbClr val="993300"/>
                </a:solidFill>
              </a:rPr>
              <a:t>pids</a:t>
            </a:r>
            <a:endParaRPr lang="es-ES_tradnl" sz="1600" i="1" dirty="0" smtClean="0">
              <a:solidFill>
                <a:srgbClr val="993300"/>
              </a:solidFill>
            </a:endParaRPr>
          </a:p>
          <a:p>
            <a:pPr lvl="2"/>
            <a:r>
              <a:rPr lang="es-ES_tradnl" sz="1600" i="1" dirty="0" smtClean="0">
                <a:solidFill>
                  <a:srgbClr val="993300"/>
                </a:solidFill>
              </a:rPr>
              <a:t>-</a:t>
            </a:r>
            <a:r>
              <a:rPr lang="es-ES_tradnl" sz="1600" i="1" dirty="0" err="1" smtClean="0">
                <a:solidFill>
                  <a:srgbClr val="993300"/>
                </a:solidFill>
              </a:rPr>
              <a:t>ppids</a:t>
            </a:r>
            <a:r>
              <a:rPr lang="es-ES_tradnl" sz="1600" i="1" dirty="0" smtClean="0">
                <a:solidFill>
                  <a:srgbClr val="993300"/>
                </a:solidFill>
              </a:rPr>
              <a:t> </a:t>
            </a:r>
            <a:r>
              <a:rPr lang="es-ES_tradnl" sz="1600" i="1" dirty="0" err="1" smtClean="0">
                <a:solidFill>
                  <a:srgbClr val="993300"/>
                </a:solidFill>
              </a:rPr>
              <a:t>pids</a:t>
            </a:r>
            <a:r>
              <a:rPr lang="es-ES_tradnl" sz="1600" dirty="0" smtClean="0">
                <a:solidFill>
                  <a:srgbClr val="993300"/>
                </a:solidFill>
              </a:rPr>
              <a:t>: muestra los procesos cuyos procesos padres son algunos de los indicados en </a:t>
            </a:r>
            <a:r>
              <a:rPr lang="es-ES_tradnl" sz="1600" i="1" dirty="0" err="1" smtClean="0">
                <a:solidFill>
                  <a:srgbClr val="993300"/>
                </a:solidFill>
              </a:rPr>
              <a:t>pids</a:t>
            </a:r>
            <a:r>
              <a:rPr lang="es-ES_tradnl" sz="1600" dirty="0" smtClean="0">
                <a:solidFill>
                  <a:srgbClr val="993300"/>
                </a:solidFill>
              </a:rPr>
              <a:t>.</a:t>
            </a:r>
          </a:p>
          <a:p>
            <a:pPr lvl="2"/>
            <a:r>
              <a:rPr lang="es-ES_tradnl" sz="1600" i="1" dirty="0" smtClean="0">
                <a:solidFill>
                  <a:srgbClr val="993300"/>
                </a:solidFill>
              </a:rPr>
              <a:t>-u usuarios</a:t>
            </a:r>
            <a:r>
              <a:rPr lang="es-ES_tradnl" sz="1600" dirty="0" smtClean="0">
                <a:solidFill>
                  <a:srgbClr val="993300"/>
                </a:solidFill>
              </a:rPr>
              <a:t>: muestra los procesos que pertenecen a alguno de los usuarios especificados en </a:t>
            </a:r>
            <a:r>
              <a:rPr lang="es-ES_tradnl" sz="1600" i="1" dirty="0" smtClean="0">
                <a:solidFill>
                  <a:srgbClr val="993300"/>
                </a:solidFill>
              </a:rPr>
              <a:t>usuarios</a:t>
            </a:r>
          </a:p>
          <a:p>
            <a:pPr lvl="2"/>
            <a:r>
              <a:rPr lang="es-ES_tradnl" sz="1600" i="1" dirty="0" smtClean="0">
                <a:solidFill>
                  <a:srgbClr val="993300"/>
                </a:solidFill>
              </a:rPr>
              <a:t>-f, -F</a:t>
            </a:r>
            <a:r>
              <a:rPr lang="es-ES_tradnl" sz="1600" dirty="0" smtClean="0">
                <a:solidFill>
                  <a:srgbClr val="993300"/>
                </a:solidFill>
              </a:rPr>
              <a:t>: formato largo / </a:t>
            </a:r>
            <a:r>
              <a:rPr lang="es-ES_tradnl" sz="1600" dirty="0" err="1" smtClean="0">
                <a:solidFill>
                  <a:srgbClr val="993300"/>
                </a:solidFill>
              </a:rPr>
              <a:t>extralargo</a:t>
            </a:r>
            <a:r>
              <a:rPr lang="es-ES_tradnl" sz="1600" dirty="0" smtClean="0">
                <a:solidFill>
                  <a:srgbClr val="993300"/>
                </a:solidFill>
              </a:rPr>
              <a:t>. Proporciona información extendida</a:t>
            </a:r>
          </a:p>
          <a:p>
            <a:pPr lvl="2"/>
            <a:r>
              <a:rPr lang="es-ES_tradnl" sz="1600" i="1" dirty="0" smtClean="0">
                <a:solidFill>
                  <a:srgbClr val="993300"/>
                </a:solidFill>
              </a:rPr>
              <a:t>-L</a:t>
            </a:r>
            <a:r>
              <a:rPr lang="es-ES_tradnl" sz="1600" dirty="0" smtClean="0">
                <a:solidFill>
                  <a:srgbClr val="993300"/>
                </a:solidFill>
              </a:rPr>
              <a:t>: muestra los hilos</a:t>
            </a:r>
          </a:p>
          <a:p>
            <a:pPr lvl="2"/>
            <a:endParaRPr lang="es-ES_tradnl" sz="1600" i="1"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35</a:t>
            </a:fld>
            <a:endParaRPr lang="es-ES" dirty="0"/>
          </a:p>
        </p:txBody>
      </p:sp>
    </p:spTree>
    <p:extLst>
      <p:ext uri="{BB962C8B-B14F-4D97-AF65-F5344CB8AC3E}">
        <p14:creationId xmlns:p14="http://schemas.microsoft.com/office/powerpoint/2010/main" val="3866665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Procesos</a:t>
            </a:r>
            <a:r>
              <a:rPr lang="en-GB" dirty="0" smtClean="0"/>
              <a:t> </a:t>
            </a:r>
            <a:r>
              <a:rPr lang="en-GB" dirty="0" err="1" smtClean="0"/>
              <a:t>en</a:t>
            </a:r>
            <a:r>
              <a:rPr lang="en-GB" dirty="0" smtClean="0"/>
              <a:t> </a:t>
            </a:r>
            <a:r>
              <a:rPr lang="en-GB" dirty="0" err="1" smtClean="0"/>
              <a:t>segundo</a:t>
            </a:r>
            <a:r>
              <a:rPr lang="en-GB" dirty="0" smtClean="0"/>
              <a:t> </a:t>
            </a:r>
            <a:r>
              <a:rPr lang="en-GB" dirty="0" err="1" smtClean="0"/>
              <a:t>plano</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smtClean="0">
                <a:solidFill>
                  <a:srgbClr val="993300"/>
                </a:solidFill>
              </a:rPr>
              <a:t>top</a:t>
            </a:r>
          </a:p>
          <a:p>
            <a:r>
              <a:rPr lang="es-ES" altLang="es-ES" sz="2400" b="1" dirty="0" smtClean="0">
                <a:solidFill>
                  <a:srgbClr val="993300"/>
                </a:solidFill>
              </a:rPr>
              <a:t>Propósito</a:t>
            </a:r>
            <a:r>
              <a:rPr lang="es-ES" altLang="es-ES" sz="2400" dirty="0" smtClean="0">
                <a:solidFill>
                  <a:srgbClr val="993300"/>
                </a:solidFill>
              </a:rPr>
              <a:t>: muestra “en tiempo real” información detallada sobre los procesos en ejecución. Termina al pulsar la tecla “q”. </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smtClean="0">
                <a:solidFill>
                  <a:srgbClr val="993300"/>
                </a:solidFill>
              </a:rPr>
              <a:t>top [opciones]</a:t>
            </a:r>
            <a:endParaRPr lang="es-ES" altLang="es-ES" sz="2000" dirty="0">
              <a:solidFill>
                <a:srgbClr val="993300"/>
              </a:solidFill>
            </a:endParaRPr>
          </a:p>
          <a:p>
            <a:pPr lvl="1"/>
            <a:r>
              <a:rPr lang="es-ES_tradnl" sz="2000" dirty="0" smtClean="0">
                <a:solidFill>
                  <a:srgbClr val="993300"/>
                </a:solidFill>
              </a:rPr>
              <a:t>Opciones habituales:</a:t>
            </a:r>
          </a:p>
          <a:p>
            <a:pPr lvl="2"/>
            <a:r>
              <a:rPr lang="es-ES_tradnl" sz="1600" i="1" dirty="0" smtClean="0">
                <a:solidFill>
                  <a:srgbClr val="993300"/>
                </a:solidFill>
              </a:rPr>
              <a:t>-d ss.cc</a:t>
            </a:r>
            <a:r>
              <a:rPr lang="es-ES_tradnl" sz="1600" dirty="0" smtClean="0">
                <a:solidFill>
                  <a:srgbClr val="993300"/>
                </a:solidFill>
              </a:rPr>
              <a:t>: fija el periodo de actualización en </a:t>
            </a:r>
            <a:r>
              <a:rPr lang="es-ES_tradnl" sz="1600" i="1" dirty="0" err="1" smtClean="0">
                <a:solidFill>
                  <a:srgbClr val="993300"/>
                </a:solidFill>
              </a:rPr>
              <a:t>ss</a:t>
            </a:r>
            <a:r>
              <a:rPr lang="es-ES_tradnl" sz="1600" dirty="0" smtClean="0">
                <a:solidFill>
                  <a:srgbClr val="993300"/>
                </a:solidFill>
              </a:rPr>
              <a:t> segundos </a:t>
            </a:r>
            <a:r>
              <a:rPr lang="es-ES_tradnl" sz="1600" i="1" dirty="0" smtClean="0">
                <a:solidFill>
                  <a:srgbClr val="993300"/>
                </a:solidFill>
              </a:rPr>
              <a:t>cc</a:t>
            </a:r>
            <a:r>
              <a:rPr lang="es-ES_tradnl" sz="1600" dirty="0" smtClean="0">
                <a:solidFill>
                  <a:srgbClr val="993300"/>
                </a:solidFill>
              </a:rPr>
              <a:t> centésimas</a:t>
            </a:r>
          </a:p>
          <a:p>
            <a:pPr lvl="2"/>
            <a:r>
              <a:rPr lang="es-ES_tradnl" sz="1600" i="1" dirty="0" smtClean="0">
                <a:solidFill>
                  <a:srgbClr val="993300"/>
                </a:solidFill>
              </a:rPr>
              <a:t>-n </a:t>
            </a:r>
            <a:r>
              <a:rPr lang="es-ES_tradnl" sz="1600" i="1" dirty="0" err="1" smtClean="0">
                <a:solidFill>
                  <a:srgbClr val="993300"/>
                </a:solidFill>
              </a:rPr>
              <a:t>num</a:t>
            </a:r>
            <a:r>
              <a:rPr lang="es-ES_tradnl" sz="1600" dirty="0" smtClean="0">
                <a:solidFill>
                  <a:srgbClr val="993300"/>
                </a:solidFill>
              </a:rPr>
              <a:t>: actualiza la información solo </a:t>
            </a:r>
            <a:r>
              <a:rPr lang="es-ES_tradnl" sz="1600" i="1" dirty="0" err="1" smtClean="0">
                <a:solidFill>
                  <a:srgbClr val="993300"/>
                </a:solidFill>
              </a:rPr>
              <a:t>num</a:t>
            </a:r>
            <a:r>
              <a:rPr lang="es-ES_tradnl" sz="1600" dirty="0" smtClean="0">
                <a:solidFill>
                  <a:srgbClr val="993300"/>
                </a:solidFill>
              </a:rPr>
              <a:t> veces, y termina</a:t>
            </a:r>
            <a:endParaRPr lang="es-ES_tradnl" sz="1600" i="1" dirty="0" smtClean="0">
              <a:solidFill>
                <a:srgbClr val="993300"/>
              </a:solidFill>
            </a:endParaRPr>
          </a:p>
          <a:p>
            <a:pPr lvl="2"/>
            <a:r>
              <a:rPr lang="es-ES_tradnl" sz="1600" i="1" dirty="0" smtClean="0">
                <a:solidFill>
                  <a:srgbClr val="993300"/>
                </a:solidFill>
              </a:rPr>
              <a:t>-p pid</a:t>
            </a:r>
            <a:r>
              <a:rPr lang="es-ES_tradnl" sz="1600" i="1" baseline="-25000" dirty="0" smtClean="0">
                <a:solidFill>
                  <a:srgbClr val="993300"/>
                </a:solidFill>
              </a:rPr>
              <a:t>1</a:t>
            </a:r>
            <a:r>
              <a:rPr lang="es-ES_tradnl" sz="1600" i="1" dirty="0" smtClean="0">
                <a:solidFill>
                  <a:srgbClr val="993300"/>
                </a:solidFill>
              </a:rPr>
              <a:t>, …</a:t>
            </a:r>
            <a:r>
              <a:rPr lang="es-ES_tradnl" sz="1600" i="1" dirty="0" err="1" smtClean="0">
                <a:solidFill>
                  <a:srgbClr val="993300"/>
                </a:solidFill>
              </a:rPr>
              <a:t>pid</a:t>
            </a:r>
            <a:r>
              <a:rPr lang="es-ES_tradnl" sz="1600" i="1" baseline="-25000" dirty="0" err="1" smtClean="0">
                <a:solidFill>
                  <a:srgbClr val="993300"/>
                </a:solidFill>
              </a:rPr>
              <a:t>n</a:t>
            </a:r>
            <a:r>
              <a:rPr lang="es-ES_tradnl" sz="1600" dirty="0" smtClean="0">
                <a:solidFill>
                  <a:srgbClr val="993300"/>
                </a:solidFill>
              </a:rPr>
              <a:t>: muestra información solo sobre los procesos cuyos </a:t>
            </a:r>
            <a:r>
              <a:rPr lang="es-ES_tradnl" sz="1600" dirty="0" err="1" smtClean="0">
                <a:solidFill>
                  <a:srgbClr val="993300"/>
                </a:solidFill>
              </a:rPr>
              <a:t>PID’s</a:t>
            </a:r>
            <a:r>
              <a:rPr lang="es-ES_tradnl" sz="1600" dirty="0" smtClean="0">
                <a:solidFill>
                  <a:srgbClr val="993300"/>
                </a:solidFill>
              </a:rPr>
              <a:t> son </a:t>
            </a:r>
            <a:r>
              <a:rPr lang="es-ES_tradnl" sz="1600" i="1" dirty="0" smtClean="0">
                <a:solidFill>
                  <a:srgbClr val="993300"/>
                </a:solidFill>
              </a:rPr>
              <a:t>pid</a:t>
            </a:r>
            <a:r>
              <a:rPr lang="es-ES_tradnl" sz="1600" i="1" baseline="-25000" dirty="0" smtClean="0">
                <a:solidFill>
                  <a:srgbClr val="993300"/>
                </a:solidFill>
              </a:rPr>
              <a:t>1</a:t>
            </a:r>
            <a:r>
              <a:rPr lang="es-ES_tradnl" sz="1600" i="1" dirty="0" smtClean="0">
                <a:solidFill>
                  <a:srgbClr val="993300"/>
                </a:solidFill>
              </a:rPr>
              <a:t>, …</a:t>
            </a:r>
            <a:r>
              <a:rPr lang="es-ES_tradnl" sz="1600" i="1" dirty="0" err="1" smtClean="0">
                <a:solidFill>
                  <a:srgbClr val="993300"/>
                </a:solidFill>
              </a:rPr>
              <a:t>pid</a:t>
            </a:r>
            <a:r>
              <a:rPr lang="es-ES_tradnl" sz="1600" i="1" baseline="-25000" dirty="0" err="1" smtClean="0">
                <a:solidFill>
                  <a:srgbClr val="993300"/>
                </a:solidFill>
              </a:rPr>
              <a:t>n</a:t>
            </a:r>
            <a:endParaRPr lang="es-ES_tradnl" sz="1600" i="1" baseline="-25000" dirty="0" smtClean="0">
              <a:solidFill>
                <a:srgbClr val="993300"/>
              </a:solidFill>
            </a:endParaRPr>
          </a:p>
          <a:p>
            <a:pPr lvl="1"/>
            <a:r>
              <a:rPr lang="es-ES_tradnl" sz="2000" dirty="0" smtClean="0">
                <a:solidFill>
                  <a:srgbClr val="993300"/>
                </a:solidFill>
              </a:rPr>
              <a:t>Este comando admite muchísimas más opciones. Se recomienda consultar su página de manual para más detalles.</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36</a:t>
            </a:fld>
            <a:endParaRPr lang="es-ES" dirty="0"/>
          </a:p>
        </p:txBody>
      </p:sp>
    </p:spTree>
    <p:extLst>
      <p:ext uri="{BB962C8B-B14F-4D97-AF65-F5344CB8AC3E}">
        <p14:creationId xmlns:p14="http://schemas.microsoft.com/office/powerpoint/2010/main" val="2450926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Procesos</a:t>
            </a:r>
            <a:r>
              <a:rPr lang="en-GB" dirty="0" smtClean="0"/>
              <a:t> </a:t>
            </a:r>
            <a:r>
              <a:rPr lang="en-GB" dirty="0" err="1" smtClean="0"/>
              <a:t>en</a:t>
            </a:r>
            <a:r>
              <a:rPr lang="en-GB" dirty="0" smtClean="0"/>
              <a:t> </a:t>
            </a:r>
            <a:r>
              <a:rPr lang="en-GB" dirty="0" err="1" smtClean="0"/>
              <a:t>segundo</a:t>
            </a:r>
            <a:r>
              <a:rPr lang="en-GB" dirty="0" smtClean="0"/>
              <a:t> </a:t>
            </a:r>
            <a:r>
              <a:rPr lang="en-GB" dirty="0" err="1" smtClean="0"/>
              <a:t>plano</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a:t>
            </a:r>
            <a:r>
              <a:rPr lang="es-ES" altLang="es-ES" sz="2400" smtClean="0">
                <a:solidFill>
                  <a:srgbClr val="993300"/>
                </a:solidFill>
              </a:rPr>
              <a:t>: </a:t>
            </a:r>
            <a:r>
              <a:rPr lang="es-ES" altLang="es-ES" sz="2400" b="1" smtClean="0">
                <a:solidFill>
                  <a:srgbClr val="993300"/>
                </a:solidFill>
              </a:rPr>
              <a:t>kill</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smtClean="0">
                <a:solidFill>
                  <a:srgbClr val="993300"/>
                </a:solidFill>
              </a:rPr>
              <a:t>: Envía una señal a un proceso. </a:t>
            </a:r>
            <a:br>
              <a:rPr lang="es-ES" altLang="es-ES" sz="2400" smtClean="0">
                <a:solidFill>
                  <a:srgbClr val="993300"/>
                </a:solidFill>
              </a:rPr>
            </a:br>
            <a:r>
              <a:rPr lang="es-ES" altLang="es-ES" sz="2400" u="sng" smtClean="0">
                <a:solidFill>
                  <a:srgbClr val="993300"/>
                </a:solidFill>
              </a:rPr>
              <a:t>Concepto de señal</a:t>
            </a:r>
            <a:r>
              <a:rPr lang="es-ES" altLang="es-ES" sz="2400" smtClean="0">
                <a:solidFill>
                  <a:srgbClr val="993300"/>
                </a:solidFill>
              </a:rPr>
              <a:t>: petición software dirigida a un proceso que altera su flujo de ejecución forzando un tratamiento de la señal. </a:t>
            </a:r>
            <a:endParaRPr lang="es-ES" altLang="es-ES" sz="2400" dirty="0" smtClean="0">
              <a:solidFill>
                <a:srgbClr val="993300"/>
              </a:solidFill>
            </a:endParaRP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smtClean="0">
                <a:solidFill>
                  <a:srgbClr val="993300"/>
                </a:solidFill>
              </a:rPr>
              <a:t>kill -señal pid</a:t>
            </a:r>
            <a:r>
              <a:rPr lang="es-ES" altLang="es-ES" sz="2000" baseline="-25000" smtClean="0">
                <a:solidFill>
                  <a:srgbClr val="993300"/>
                </a:solidFill>
              </a:rPr>
              <a:t>1</a:t>
            </a:r>
            <a:r>
              <a:rPr lang="es-ES" altLang="es-ES" sz="2000" smtClean="0">
                <a:solidFill>
                  <a:srgbClr val="993300"/>
                </a:solidFill>
              </a:rPr>
              <a:t> [pid</a:t>
            </a:r>
            <a:r>
              <a:rPr lang="es-ES" altLang="es-ES" sz="2000" baseline="-25000" smtClean="0">
                <a:solidFill>
                  <a:srgbClr val="993300"/>
                </a:solidFill>
              </a:rPr>
              <a:t>2</a:t>
            </a:r>
            <a:r>
              <a:rPr lang="es-ES" altLang="es-ES" sz="2000" smtClean="0">
                <a:solidFill>
                  <a:srgbClr val="993300"/>
                </a:solidFill>
              </a:rPr>
              <a:t>...pid</a:t>
            </a:r>
            <a:r>
              <a:rPr lang="es-ES" altLang="es-ES" sz="2000" baseline="-25000" smtClean="0">
                <a:solidFill>
                  <a:srgbClr val="993300"/>
                </a:solidFill>
              </a:rPr>
              <a:t>n</a:t>
            </a:r>
            <a:r>
              <a:rPr lang="es-ES" altLang="es-ES" sz="2000" smtClean="0">
                <a:solidFill>
                  <a:srgbClr val="993300"/>
                </a:solidFill>
              </a:rPr>
              <a:t>]</a:t>
            </a:r>
            <a:endParaRPr lang="es-ES" altLang="es-ES" sz="2000" dirty="0">
              <a:solidFill>
                <a:srgbClr val="993300"/>
              </a:solidFill>
            </a:endParaRPr>
          </a:p>
          <a:p>
            <a:pPr lvl="1"/>
            <a:r>
              <a:rPr lang="es-ES_tradnl" sz="2000" i="1" smtClean="0">
                <a:solidFill>
                  <a:srgbClr val="993300"/>
                </a:solidFill>
              </a:rPr>
              <a:t>pid</a:t>
            </a:r>
            <a:r>
              <a:rPr lang="es-ES_tradnl" sz="2000" i="1" baseline="-25000" smtClean="0">
                <a:solidFill>
                  <a:srgbClr val="993300"/>
                </a:solidFill>
              </a:rPr>
              <a:t>i</a:t>
            </a:r>
            <a:r>
              <a:rPr lang="es-ES_tradnl" sz="2000" smtClean="0">
                <a:solidFill>
                  <a:srgbClr val="993300"/>
                </a:solidFill>
              </a:rPr>
              <a:t>: PID (o PID’s) de proceso al que se dirige la señal. Si se especifica -1, se envía a todos los procesos a los que se pueda enviar</a:t>
            </a:r>
          </a:p>
          <a:p>
            <a:pPr lvl="1"/>
            <a:r>
              <a:rPr lang="es-ES_tradnl" sz="2000" i="1">
                <a:solidFill>
                  <a:srgbClr val="993300"/>
                </a:solidFill>
              </a:rPr>
              <a:t>s</a:t>
            </a:r>
            <a:r>
              <a:rPr lang="es-ES_tradnl" sz="2000" i="1" smtClean="0">
                <a:solidFill>
                  <a:srgbClr val="993300"/>
                </a:solidFill>
              </a:rPr>
              <a:t>eñal</a:t>
            </a:r>
            <a:r>
              <a:rPr lang="es-ES_tradnl" sz="2000" smtClean="0">
                <a:solidFill>
                  <a:srgbClr val="993300"/>
                </a:solidFill>
              </a:rPr>
              <a:t>: Número o nombre de la señal que se envía. Las más frecuentes:</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37</a:t>
            </a:fld>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454024814"/>
              </p:ext>
            </p:extLst>
          </p:nvPr>
        </p:nvGraphicFramePr>
        <p:xfrm>
          <a:off x="2771800" y="5477976"/>
          <a:ext cx="4608512" cy="975360"/>
        </p:xfrm>
        <a:graphic>
          <a:graphicData uri="http://schemas.openxmlformats.org/drawingml/2006/table">
            <a:tbl>
              <a:tblPr firstRow="1" bandRow="1">
                <a:tableStyleId>{5C22544A-7EE6-4342-B048-85BDC9FD1C3A}</a:tableStyleId>
              </a:tblPr>
              <a:tblGrid>
                <a:gridCol w="1359658"/>
                <a:gridCol w="1057512"/>
                <a:gridCol w="2191342"/>
              </a:tblGrid>
              <a:tr h="222880">
                <a:tc>
                  <a:txBody>
                    <a:bodyPr/>
                    <a:lstStyle/>
                    <a:p>
                      <a:r>
                        <a:rPr lang="es-ES" sz="1600" smtClean="0"/>
                        <a:t>Nombre</a:t>
                      </a:r>
                      <a:endParaRPr lang="es-ES" sz="1600"/>
                    </a:p>
                  </a:txBody>
                  <a:tcPr/>
                </a:tc>
                <a:tc>
                  <a:txBody>
                    <a:bodyPr/>
                    <a:lstStyle/>
                    <a:p>
                      <a:r>
                        <a:rPr lang="es-ES" sz="1600" smtClean="0"/>
                        <a:t>Número</a:t>
                      </a:r>
                      <a:endParaRPr lang="es-ES" sz="1600"/>
                    </a:p>
                  </a:txBody>
                  <a:tcPr/>
                </a:tc>
                <a:tc>
                  <a:txBody>
                    <a:bodyPr/>
                    <a:lstStyle/>
                    <a:p>
                      <a:r>
                        <a:rPr lang="es-ES" sz="1600" smtClean="0"/>
                        <a:t>Acción por defecto</a:t>
                      </a:r>
                      <a:endParaRPr lang="es-ES" sz="1600"/>
                    </a:p>
                  </a:txBody>
                  <a:tcPr/>
                </a:tc>
              </a:tr>
              <a:tr h="222880">
                <a:tc>
                  <a:txBody>
                    <a:bodyPr/>
                    <a:lstStyle/>
                    <a:p>
                      <a:r>
                        <a:rPr lang="es-ES" sz="1500" smtClean="0"/>
                        <a:t>SIGTERM</a:t>
                      </a:r>
                      <a:endParaRPr lang="es-ES" sz="1500"/>
                    </a:p>
                  </a:txBody>
                  <a:tcPr/>
                </a:tc>
                <a:tc>
                  <a:txBody>
                    <a:bodyPr/>
                    <a:lstStyle/>
                    <a:p>
                      <a:r>
                        <a:rPr lang="es-ES" sz="1500" smtClean="0"/>
                        <a:t>15</a:t>
                      </a:r>
                      <a:endParaRPr lang="es-ES" sz="1500"/>
                    </a:p>
                  </a:txBody>
                  <a:tcPr/>
                </a:tc>
                <a:tc>
                  <a:txBody>
                    <a:bodyPr/>
                    <a:lstStyle/>
                    <a:p>
                      <a:r>
                        <a:rPr lang="es-ES" sz="1500" smtClean="0"/>
                        <a:t>Petición</a:t>
                      </a:r>
                      <a:r>
                        <a:rPr lang="es-ES" sz="1500" baseline="0" smtClean="0"/>
                        <a:t> de terminación</a:t>
                      </a:r>
                      <a:endParaRPr lang="es-ES" sz="1500"/>
                    </a:p>
                  </a:txBody>
                  <a:tcPr/>
                </a:tc>
              </a:tr>
              <a:tr h="222880">
                <a:tc>
                  <a:txBody>
                    <a:bodyPr/>
                    <a:lstStyle/>
                    <a:p>
                      <a:r>
                        <a:rPr lang="es-ES" sz="1500" smtClean="0"/>
                        <a:t>SIGKILL</a:t>
                      </a:r>
                      <a:endParaRPr lang="es-ES" sz="1500"/>
                    </a:p>
                  </a:txBody>
                  <a:tcPr/>
                </a:tc>
                <a:tc>
                  <a:txBody>
                    <a:bodyPr/>
                    <a:lstStyle/>
                    <a:p>
                      <a:r>
                        <a:rPr lang="es-ES" sz="1500" smtClean="0"/>
                        <a:t>9</a:t>
                      </a:r>
                      <a:endParaRPr lang="es-ES" sz="1500"/>
                    </a:p>
                  </a:txBody>
                  <a:tcPr/>
                </a:tc>
                <a:tc>
                  <a:txBody>
                    <a:bodyPr/>
                    <a:lstStyle/>
                    <a:p>
                      <a:r>
                        <a:rPr lang="es-ES" sz="1500" smtClean="0"/>
                        <a:t>Abortar</a:t>
                      </a:r>
                      <a:r>
                        <a:rPr lang="es-ES" sz="1500" baseline="0" smtClean="0"/>
                        <a:t> inmediatamente</a:t>
                      </a:r>
                      <a:endParaRPr lang="es-ES" sz="1500"/>
                    </a:p>
                  </a:txBody>
                  <a:tcPr/>
                </a:tc>
              </a:tr>
            </a:tbl>
          </a:graphicData>
        </a:graphic>
      </p:graphicFrame>
    </p:spTree>
    <p:extLst>
      <p:ext uri="{BB962C8B-B14F-4D97-AF65-F5344CB8AC3E}">
        <p14:creationId xmlns:p14="http://schemas.microsoft.com/office/powerpoint/2010/main" val="3429418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627784" y="2276872"/>
            <a:ext cx="6543441" cy="5194105"/>
          </a:xfrm>
        </p:spPr>
        <p:txBody>
          <a:bodyPr wrap="square" anchor="t" anchorCtr="0">
            <a:spAutoFit/>
          </a:bodyPr>
          <a:lstStyle/>
          <a:p>
            <a:pPr marL="514350" indent="-514350" algn="l">
              <a:buAutoNum type="arabicPeriod"/>
            </a:pPr>
            <a:r>
              <a:rPr lang="es-ES" dirty="0" smtClean="0">
                <a:solidFill>
                  <a:schemeClr val="tx1"/>
                </a:solidFill>
              </a:rPr>
              <a:t>Comandos en modo consola</a:t>
            </a:r>
          </a:p>
          <a:p>
            <a:pPr marL="514350" indent="-514350" algn="l">
              <a:buAutoNum type="arabicPeriod"/>
            </a:pPr>
            <a:r>
              <a:rPr lang="es-ES" dirty="0" smtClean="0">
                <a:solidFill>
                  <a:schemeClr val="tx1"/>
                </a:solidFill>
              </a:rPr>
              <a:t>Edición de texto en consola</a:t>
            </a:r>
          </a:p>
          <a:p>
            <a:pPr marL="514350" indent="-514350" algn="l">
              <a:buAutoNum type="arabicPeriod"/>
            </a:pPr>
            <a:r>
              <a:rPr lang="es-ES" dirty="0">
                <a:solidFill>
                  <a:schemeClr val="tx1"/>
                </a:solidFill>
              </a:rPr>
              <a:t>Procesos en segundo plano</a:t>
            </a:r>
          </a:p>
          <a:p>
            <a:pPr marL="514350" indent="-514350" algn="l">
              <a:buAutoNum type="arabicPeriod"/>
            </a:pPr>
            <a:r>
              <a:rPr lang="es-ES" dirty="0">
                <a:solidFill>
                  <a:schemeClr val="tx1"/>
                </a:solidFill>
              </a:rPr>
              <a:t>Redirección y tuberías</a:t>
            </a:r>
          </a:p>
          <a:p>
            <a:pPr marL="514350" indent="-514350" algn="l">
              <a:buAutoNum type="arabicPeriod"/>
            </a:pPr>
            <a:r>
              <a:rPr lang="es-ES" dirty="0" smtClean="0"/>
              <a:t>Usuarios, grupos y administradores</a:t>
            </a:r>
          </a:p>
          <a:p>
            <a:pPr marL="514350" indent="-514350" algn="l">
              <a:buAutoNum type="arabicPeriod"/>
            </a:pPr>
            <a:r>
              <a:rPr lang="es-ES" dirty="0" smtClean="0"/>
              <a:t>Conexión a sistemas remotos</a:t>
            </a:r>
          </a:p>
          <a:p>
            <a:pPr marL="514350" indent="-514350" algn="l">
              <a:buAutoNum type="arabicPeriod"/>
            </a:pPr>
            <a:r>
              <a:rPr lang="es-ES" dirty="0" smtClean="0"/>
              <a:t>Instalación y administración de software</a:t>
            </a:r>
          </a:p>
          <a:p>
            <a:pPr marL="514350" indent="-514350" algn="l">
              <a:buAutoNum type="arabicPeriod"/>
            </a:pPr>
            <a:endParaRPr lang="es-ES" dirty="0"/>
          </a:p>
        </p:txBody>
      </p:sp>
      <p:sp>
        <p:nvSpPr>
          <p:cNvPr id="5" name="1 Título"/>
          <p:cNvSpPr>
            <a:spLocks noGrp="1"/>
          </p:cNvSpPr>
          <p:nvPr>
            <p:ph type="ctrTitle"/>
          </p:nvPr>
        </p:nvSpPr>
        <p:spPr>
          <a:xfrm>
            <a:off x="1979712" y="0"/>
            <a:ext cx="7191513" cy="1874639"/>
          </a:xfrm>
        </p:spPr>
        <p:txBody>
          <a:bodyPr>
            <a:normAutofit fontScale="90000"/>
          </a:bodyPr>
          <a:lstStyle/>
          <a:p>
            <a:r>
              <a:rPr lang="en-GB" dirty="0" err="1" smtClean="0"/>
              <a:t>Laboratorio</a:t>
            </a:r>
            <a:r>
              <a:rPr lang="en-GB" dirty="0" smtClean="0"/>
              <a:t> 1:</a:t>
            </a:r>
            <a:br>
              <a:rPr lang="en-GB" dirty="0" smtClean="0"/>
            </a:br>
            <a:r>
              <a:rPr lang="en-GB" dirty="0" err="1" smtClean="0"/>
              <a:t>Administración</a:t>
            </a:r>
            <a:r>
              <a:rPr lang="en-GB" dirty="0" smtClean="0"/>
              <a:t> de Sistemas Linux</a:t>
            </a:r>
            <a:endParaRPr lang="en-GB" dirty="0"/>
          </a:p>
        </p:txBody>
      </p:sp>
    </p:spTree>
    <p:extLst>
      <p:ext uri="{BB962C8B-B14F-4D97-AF65-F5344CB8AC3E}">
        <p14:creationId xmlns:p14="http://schemas.microsoft.com/office/powerpoint/2010/main" val="1122323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Redirección</a:t>
            </a:r>
            <a:r>
              <a:rPr lang="en-GB" dirty="0" smtClean="0"/>
              <a:t> y </a:t>
            </a:r>
            <a:r>
              <a:rPr lang="en-GB" dirty="0" err="1" smtClean="0"/>
              <a:t>tuberías</a:t>
            </a:r>
            <a:endParaRPr lang="en-GB" dirty="0"/>
          </a:p>
        </p:txBody>
      </p:sp>
      <p:sp>
        <p:nvSpPr>
          <p:cNvPr id="15" name="Rectangle 10"/>
          <p:cNvSpPr>
            <a:spLocks noChangeArrowheads="1"/>
          </p:cNvSpPr>
          <p:nvPr/>
        </p:nvSpPr>
        <p:spPr bwMode="auto">
          <a:xfrm>
            <a:off x="395536" y="1268760"/>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 altLang="es-ES" sz="2400" dirty="0" smtClean="0">
                <a:solidFill>
                  <a:srgbClr val="993300"/>
                </a:solidFill>
              </a:rPr>
              <a:t>Todos los comandos descritos… </a:t>
            </a:r>
          </a:p>
          <a:p>
            <a:pPr lvl="1"/>
            <a:r>
              <a:rPr lang="es-ES" altLang="es-ES" sz="2000" dirty="0" smtClean="0">
                <a:solidFill>
                  <a:srgbClr val="993300"/>
                </a:solidFill>
              </a:rPr>
              <a:t>Escriben sus resultados en la </a:t>
            </a:r>
            <a:r>
              <a:rPr lang="es-ES" altLang="es-ES" sz="2000" i="1" dirty="0" smtClean="0">
                <a:solidFill>
                  <a:srgbClr val="993300"/>
                </a:solidFill>
              </a:rPr>
              <a:t>salida estándar</a:t>
            </a:r>
            <a:r>
              <a:rPr lang="es-ES" altLang="es-ES" sz="2000" dirty="0" smtClean="0">
                <a:solidFill>
                  <a:srgbClr val="993300"/>
                </a:solidFill>
              </a:rPr>
              <a:t> (descriptor 0)</a:t>
            </a:r>
          </a:p>
          <a:p>
            <a:pPr lvl="1"/>
            <a:r>
              <a:rPr lang="es-ES" altLang="es-ES" sz="2000" dirty="0" smtClean="0">
                <a:solidFill>
                  <a:srgbClr val="993300"/>
                </a:solidFill>
              </a:rPr>
              <a:t>Leen (o pueden hacerlo) sus datos de la </a:t>
            </a:r>
            <a:r>
              <a:rPr lang="es-ES" altLang="es-ES" sz="2000" i="1" dirty="0" smtClean="0">
                <a:solidFill>
                  <a:srgbClr val="993300"/>
                </a:solidFill>
              </a:rPr>
              <a:t>entrada estándar</a:t>
            </a:r>
            <a:r>
              <a:rPr lang="es-ES" altLang="es-ES" sz="2000" dirty="0" smtClean="0">
                <a:solidFill>
                  <a:srgbClr val="993300"/>
                </a:solidFill>
              </a:rPr>
              <a:t> (descriptor 1)</a:t>
            </a:r>
          </a:p>
          <a:p>
            <a:pPr lvl="1"/>
            <a:r>
              <a:rPr lang="es-ES" altLang="es-ES" sz="2000" dirty="0" smtClean="0">
                <a:solidFill>
                  <a:srgbClr val="993300"/>
                </a:solidFill>
              </a:rPr>
              <a:t>Escriben sus mensajes de error en la </a:t>
            </a:r>
            <a:r>
              <a:rPr lang="es-ES" altLang="es-ES" sz="2000" i="1" dirty="0" smtClean="0">
                <a:solidFill>
                  <a:srgbClr val="993300"/>
                </a:solidFill>
              </a:rPr>
              <a:t>salida estándar de error</a:t>
            </a:r>
            <a:r>
              <a:rPr lang="es-ES" altLang="es-ES" sz="2000" dirty="0" smtClean="0">
                <a:solidFill>
                  <a:srgbClr val="993300"/>
                </a:solidFill>
              </a:rPr>
              <a:t> (descriptor 2)</a:t>
            </a:r>
          </a:p>
          <a:p>
            <a:r>
              <a:rPr lang="es-ES" altLang="es-ES" sz="2400" dirty="0" smtClean="0">
                <a:solidFill>
                  <a:srgbClr val="993300"/>
                </a:solidFill>
              </a:rPr>
              <a:t>Por defecto: </a:t>
            </a:r>
          </a:p>
          <a:p>
            <a:pPr lvl="1"/>
            <a:r>
              <a:rPr lang="es-ES_tradnl" sz="2000" dirty="0" smtClean="0">
                <a:solidFill>
                  <a:srgbClr val="993300"/>
                </a:solidFill>
              </a:rPr>
              <a:t>Salida estándar: dirigida a la consola</a:t>
            </a:r>
          </a:p>
          <a:p>
            <a:pPr lvl="1"/>
            <a:r>
              <a:rPr lang="es-ES_tradnl" sz="2000" dirty="0" smtClean="0">
                <a:solidFill>
                  <a:srgbClr val="993300"/>
                </a:solidFill>
              </a:rPr>
              <a:t>Entrada estándar: dirigida al teclado asociado a la consola</a:t>
            </a:r>
          </a:p>
          <a:p>
            <a:pPr lvl="1"/>
            <a:r>
              <a:rPr lang="es-ES_tradnl" sz="2000" dirty="0" smtClean="0">
                <a:solidFill>
                  <a:srgbClr val="993300"/>
                </a:solidFill>
              </a:rPr>
              <a:t>Salida estándar de error: dirigida a la consola</a:t>
            </a:r>
          </a:p>
          <a:p>
            <a:r>
              <a:rPr lang="es-ES_tradnl" sz="2400" dirty="0" smtClean="0">
                <a:solidFill>
                  <a:srgbClr val="993300"/>
                </a:solidFill>
              </a:rPr>
              <a:t>Redirección de la entrada: operador “&lt;“</a:t>
            </a:r>
          </a:p>
          <a:p>
            <a:pPr lvl="1" indent="0">
              <a:buNone/>
            </a:pPr>
            <a:r>
              <a:rPr lang="es-ES_tradnl" sz="2000" dirty="0" smtClean="0">
                <a:solidFill>
                  <a:srgbClr val="993300"/>
                </a:solidFill>
              </a:rPr>
              <a:t>comando &lt; fuente</a:t>
            </a:r>
          </a:p>
          <a:p>
            <a:pPr lvl="1"/>
            <a:r>
              <a:rPr lang="es-ES_tradnl" sz="2000" dirty="0" smtClean="0">
                <a:solidFill>
                  <a:srgbClr val="993300"/>
                </a:solidFill>
              </a:rPr>
              <a:t>Ejecuta el comando, tomando su entrada desde el archivo “fuente” </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39</a:t>
            </a:fld>
            <a:endParaRPr lang="es-ES" dirty="0"/>
          </a:p>
        </p:txBody>
      </p:sp>
    </p:spTree>
    <p:extLst>
      <p:ext uri="{BB962C8B-B14F-4D97-AF65-F5344CB8AC3E}">
        <p14:creationId xmlns:p14="http://schemas.microsoft.com/office/powerpoint/2010/main" val="18652007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4" name="3 Marcador de número de diapositiva"/>
          <p:cNvSpPr>
            <a:spLocks noGrp="1"/>
          </p:cNvSpPr>
          <p:nvPr>
            <p:ph type="sldNum" sz="quarter" idx="12"/>
          </p:nvPr>
        </p:nvSpPr>
        <p:spPr>
          <a:xfrm>
            <a:off x="6480821" y="6177965"/>
            <a:ext cx="2133600" cy="365125"/>
          </a:xfrm>
        </p:spPr>
        <p:txBody>
          <a:bodyPr/>
          <a:lstStyle/>
          <a:p>
            <a:fld id="{132FADFE-3B8F-471C-ABF0-DBC7717ECBBC}" type="slidenum">
              <a:rPr lang="es-ES" smtClean="0"/>
              <a:pPr/>
              <a:t>4</a:t>
            </a:fld>
            <a:endParaRPr lang="es-ES" dirty="0"/>
          </a:p>
        </p:txBody>
      </p:sp>
      <p:sp>
        <p:nvSpPr>
          <p:cNvPr id="6" name="Rectangle 10"/>
          <p:cNvSpPr>
            <a:spLocks noChangeArrowheads="1"/>
          </p:cNvSpPr>
          <p:nvPr/>
        </p:nvSpPr>
        <p:spPr bwMode="auto">
          <a:xfrm>
            <a:off x="453993" y="1199128"/>
            <a:ext cx="823280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dirty="0" smtClean="0">
                <a:solidFill>
                  <a:schemeClr val="accent2">
                    <a:lumMod val="75000"/>
                  </a:schemeClr>
                </a:solidFill>
              </a:rPr>
              <a:t>Distribuciones sin Interfaz Gráfica de Usuario:</a:t>
            </a:r>
            <a:endParaRPr lang="es-ES" altLang="es-ES" sz="2400" dirty="0">
              <a:solidFill>
                <a:schemeClr val="accent2">
                  <a:lumMod val="75000"/>
                </a:schemeClr>
              </a:solidFill>
            </a:endParaRPr>
          </a:p>
          <a:p>
            <a:pPr lvl="1" algn="just" eaLnBrk="1" hangingPunct="1"/>
            <a:r>
              <a:rPr lang="es-ES" altLang="es-ES" sz="2000" dirty="0" smtClean="0">
                <a:solidFill>
                  <a:schemeClr val="accent2">
                    <a:lumMod val="75000"/>
                  </a:schemeClr>
                </a:solidFill>
              </a:rPr>
              <a:t>Tras iniciar sesión entramos en consola de comandos</a:t>
            </a:r>
          </a:p>
          <a:p>
            <a:pPr lvl="1" algn="just" eaLnBrk="1" hangingPunct="1"/>
            <a:r>
              <a:rPr lang="es-ES" altLang="es-ES" sz="2000" dirty="0" smtClean="0">
                <a:solidFill>
                  <a:schemeClr val="accent2">
                    <a:lumMod val="75000"/>
                  </a:schemeClr>
                </a:solidFill>
              </a:rPr>
              <a:t>Podemos cambiar entre múltiples consolas mediante la combinación </a:t>
            </a:r>
            <a:r>
              <a:rPr lang="es-ES" altLang="es-ES" sz="2000" i="1" dirty="0" smtClean="0">
                <a:solidFill>
                  <a:schemeClr val="accent2">
                    <a:lumMod val="75000"/>
                  </a:schemeClr>
                </a:solidFill>
              </a:rPr>
              <a:t>CTRL-ALT + &lt;tecla de función&gt;</a:t>
            </a:r>
          </a:p>
          <a:p>
            <a:pPr algn="just"/>
            <a:r>
              <a:rPr lang="es-ES" altLang="es-ES" sz="2400" dirty="0" smtClean="0">
                <a:solidFill>
                  <a:schemeClr val="accent2">
                    <a:lumMod val="75000"/>
                  </a:schemeClr>
                </a:solidFill>
              </a:rPr>
              <a:t>Distribuciones con Interfaz Gráfica de Usuario:</a:t>
            </a:r>
          </a:p>
          <a:p>
            <a:pPr lvl="1" algn="just" eaLnBrk="1" hangingPunct="1"/>
            <a:r>
              <a:rPr lang="es-ES" altLang="es-ES" sz="2000" dirty="0" smtClean="0">
                <a:solidFill>
                  <a:schemeClr val="accent2">
                    <a:lumMod val="75000"/>
                  </a:schemeClr>
                </a:solidFill>
              </a:rPr>
              <a:t>Podemos crear consolas de comandos desde la GUI</a:t>
            </a:r>
          </a:p>
          <a:p>
            <a:pPr lvl="1" algn="just" eaLnBrk="1" hangingPunct="1"/>
            <a:r>
              <a:rPr lang="es-ES" altLang="es-ES" sz="2000" dirty="0" smtClean="0">
                <a:solidFill>
                  <a:schemeClr val="accent2">
                    <a:lumMod val="75000"/>
                  </a:schemeClr>
                </a:solidFill>
              </a:rPr>
              <a:t>Normalmente se lanza con </a:t>
            </a:r>
            <a:r>
              <a:rPr lang="es-ES" altLang="es-ES" sz="2000" i="1" dirty="0" smtClean="0">
                <a:solidFill>
                  <a:schemeClr val="accent2">
                    <a:lumMod val="75000"/>
                  </a:schemeClr>
                </a:solidFill>
              </a:rPr>
              <a:t>CTRL-ALT-T</a:t>
            </a:r>
          </a:p>
          <a:p>
            <a:pPr lvl="1" algn="just" eaLnBrk="1" hangingPunct="1"/>
            <a:r>
              <a:rPr lang="es-ES" altLang="es-ES" sz="2000" dirty="0" smtClean="0">
                <a:solidFill>
                  <a:schemeClr val="accent2">
                    <a:lumMod val="75000"/>
                  </a:schemeClr>
                </a:solidFill>
              </a:rPr>
              <a:t>También aparece entre las aplicaciones instaladas (ejemplo Ubuntu GNOME 17.10) </a:t>
            </a:r>
          </a:p>
          <a:p>
            <a:pPr algn="just"/>
            <a:r>
              <a:rPr lang="es-ES" altLang="es-ES" sz="2400" dirty="0" smtClean="0">
                <a:solidFill>
                  <a:schemeClr val="accent2">
                    <a:lumMod val="75000"/>
                  </a:schemeClr>
                </a:solidFill>
              </a:rPr>
              <a:t>Intérprete de comandos (</a:t>
            </a:r>
            <a:r>
              <a:rPr lang="es-ES" altLang="es-ES" sz="2400" i="1" dirty="0" err="1" smtClean="0">
                <a:solidFill>
                  <a:schemeClr val="accent2">
                    <a:lumMod val="75000"/>
                  </a:schemeClr>
                </a:solidFill>
              </a:rPr>
              <a:t>shell</a:t>
            </a:r>
            <a:r>
              <a:rPr lang="es-ES" altLang="es-ES" sz="2400" dirty="0" smtClean="0">
                <a:solidFill>
                  <a:schemeClr val="accent2">
                    <a:lumMod val="75000"/>
                  </a:schemeClr>
                </a:solidFill>
              </a:rPr>
              <a:t>) usado: </a:t>
            </a:r>
            <a:r>
              <a:rPr lang="es-ES" altLang="es-ES" sz="2400" b="1" dirty="0" err="1" smtClean="0">
                <a:solidFill>
                  <a:schemeClr val="accent2">
                    <a:lumMod val="75000"/>
                  </a:schemeClr>
                </a:solidFill>
              </a:rPr>
              <a:t>bash</a:t>
            </a:r>
            <a:endParaRPr lang="es-ES" altLang="es-ES" sz="2400" b="1" dirty="0" smtClean="0">
              <a:solidFill>
                <a:schemeClr val="accent2">
                  <a:lumMod val="75000"/>
                </a:schemeClr>
              </a:solidFill>
            </a:endParaRPr>
          </a:p>
          <a:p>
            <a:pPr algn="just"/>
            <a:r>
              <a:rPr lang="es-ES" altLang="es-ES" sz="2400" dirty="0" smtClean="0">
                <a:solidFill>
                  <a:schemeClr val="accent2">
                    <a:lumMod val="75000"/>
                  </a:schemeClr>
                </a:solidFill>
              </a:rPr>
              <a:t>Cerrar sesión / consola:</a:t>
            </a:r>
          </a:p>
          <a:p>
            <a:pPr lvl="1" algn="just"/>
            <a:r>
              <a:rPr lang="es-ES" altLang="es-ES" sz="2000" dirty="0" smtClean="0">
                <a:solidFill>
                  <a:schemeClr val="accent2">
                    <a:lumMod val="75000"/>
                  </a:schemeClr>
                </a:solidFill>
              </a:rPr>
              <a:t>Comando </a:t>
            </a:r>
            <a:r>
              <a:rPr lang="es-ES" altLang="es-ES" sz="2000" b="1" dirty="0" err="1" smtClean="0">
                <a:solidFill>
                  <a:schemeClr val="accent2">
                    <a:lumMod val="75000"/>
                  </a:schemeClr>
                </a:solidFill>
              </a:rPr>
              <a:t>logout</a:t>
            </a:r>
            <a:endParaRPr lang="es-ES" altLang="es-ES" sz="2000" b="1" dirty="0" smtClean="0">
              <a:solidFill>
                <a:schemeClr val="accent2">
                  <a:lumMod val="75000"/>
                </a:schemeClr>
              </a:solidFill>
            </a:endParaRPr>
          </a:p>
          <a:p>
            <a:pPr lvl="1" algn="just"/>
            <a:r>
              <a:rPr lang="es-ES" altLang="es-ES" sz="2000" dirty="0" smtClean="0">
                <a:solidFill>
                  <a:schemeClr val="accent2">
                    <a:lumMod val="75000"/>
                  </a:schemeClr>
                </a:solidFill>
              </a:rPr>
              <a:t>Combinación </a:t>
            </a:r>
            <a:r>
              <a:rPr lang="es-ES" altLang="es-ES" sz="2000" i="1" dirty="0" smtClean="0">
                <a:solidFill>
                  <a:schemeClr val="accent2">
                    <a:lumMod val="75000"/>
                  </a:schemeClr>
                </a:solidFill>
              </a:rPr>
              <a:t>CTRL-d</a:t>
            </a:r>
            <a:endParaRPr lang="es-ES" altLang="es-ES" sz="2000" i="1" dirty="0">
              <a:solidFill>
                <a:schemeClr val="accent2">
                  <a:lumMod val="75000"/>
                </a:schemeClr>
              </a:solidFill>
            </a:endParaRPr>
          </a:p>
          <a:p>
            <a:pPr lvl="1" indent="0" algn="just" eaLnBrk="1" hangingPunct="1">
              <a:buNone/>
            </a:pPr>
            <a:endParaRPr lang="es-ES" altLang="es-ES" sz="2000" dirty="0" smtClean="0">
              <a:solidFill>
                <a:schemeClr val="accent2">
                  <a:lumMod val="75000"/>
                </a:schemeClr>
              </a:solidFill>
            </a:endParaRPr>
          </a:p>
          <a:p>
            <a:pPr lvl="2" algn="just"/>
            <a:endParaRPr lang="es-ES" altLang="es-ES" sz="1200" dirty="0">
              <a:solidFill>
                <a:schemeClr val="accent2">
                  <a:lumMod val="75000"/>
                </a:schemeClr>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21" y="2423264"/>
            <a:ext cx="5249684" cy="3937263"/>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89" y="2132856"/>
            <a:ext cx="8258809" cy="4193926"/>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188" y="2132856"/>
            <a:ext cx="8258809" cy="4193926"/>
          </a:xfrm>
          <a:prstGeom prst="rect">
            <a:avLst/>
          </a:prstGeom>
        </p:spPr>
      </p:pic>
    </p:spTree>
    <p:extLst>
      <p:ext uri="{BB962C8B-B14F-4D97-AF65-F5344CB8AC3E}">
        <p14:creationId xmlns:p14="http://schemas.microsoft.com/office/powerpoint/2010/main" val="21844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Redirección</a:t>
            </a:r>
            <a:r>
              <a:rPr lang="en-GB" dirty="0" smtClean="0"/>
              <a:t> y </a:t>
            </a:r>
            <a:r>
              <a:rPr lang="en-GB" dirty="0" err="1" smtClean="0"/>
              <a:t>tuberías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_tradnl" sz="2400" dirty="0" smtClean="0">
                <a:solidFill>
                  <a:srgbClr val="993300"/>
                </a:solidFill>
              </a:rPr>
              <a:t>Redirección de la salida: operadores “&gt;“ y “&gt;&gt;”</a:t>
            </a:r>
          </a:p>
          <a:p>
            <a:pPr lvl="1" indent="0">
              <a:buNone/>
            </a:pPr>
            <a:r>
              <a:rPr lang="es-ES_tradnl" sz="2000" dirty="0" smtClean="0">
                <a:solidFill>
                  <a:srgbClr val="993300"/>
                </a:solidFill>
              </a:rPr>
              <a:t>comando &gt; salida</a:t>
            </a:r>
          </a:p>
          <a:p>
            <a:pPr lvl="1"/>
            <a:r>
              <a:rPr lang="es-ES_tradnl" sz="2000" dirty="0" smtClean="0">
                <a:solidFill>
                  <a:srgbClr val="993300"/>
                </a:solidFill>
              </a:rPr>
              <a:t>Ejecuta el comando, generando su salida sobre el archivo “salida” </a:t>
            </a:r>
          </a:p>
          <a:p>
            <a:pPr lvl="1" indent="0">
              <a:buNone/>
            </a:pPr>
            <a:r>
              <a:rPr lang="es-ES_tradnl" sz="2000" dirty="0">
                <a:solidFill>
                  <a:srgbClr val="993300"/>
                </a:solidFill>
              </a:rPr>
              <a:t>comando </a:t>
            </a:r>
            <a:r>
              <a:rPr lang="es-ES_tradnl" sz="2000" dirty="0" smtClean="0">
                <a:solidFill>
                  <a:srgbClr val="993300"/>
                </a:solidFill>
              </a:rPr>
              <a:t>&gt;&gt; </a:t>
            </a:r>
            <a:r>
              <a:rPr lang="es-ES_tradnl" sz="2000" dirty="0">
                <a:solidFill>
                  <a:srgbClr val="993300"/>
                </a:solidFill>
              </a:rPr>
              <a:t>salida</a:t>
            </a:r>
          </a:p>
          <a:p>
            <a:pPr lvl="1"/>
            <a:r>
              <a:rPr lang="es-ES_tradnl" sz="2000" dirty="0">
                <a:solidFill>
                  <a:srgbClr val="993300"/>
                </a:solidFill>
              </a:rPr>
              <a:t>Ejecuta el comando, </a:t>
            </a:r>
            <a:r>
              <a:rPr lang="es-ES_tradnl" sz="2000" dirty="0" smtClean="0">
                <a:solidFill>
                  <a:srgbClr val="993300"/>
                </a:solidFill>
              </a:rPr>
              <a:t>añadiendo </a:t>
            </a:r>
            <a:r>
              <a:rPr lang="es-ES_tradnl" sz="2000" dirty="0">
                <a:solidFill>
                  <a:srgbClr val="993300"/>
                </a:solidFill>
              </a:rPr>
              <a:t>su salida </a:t>
            </a:r>
            <a:r>
              <a:rPr lang="es-ES_tradnl" sz="2000" dirty="0" smtClean="0">
                <a:solidFill>
                  <a:srgbClr val="993300"/>
                </a:solidFill>
              </a:rPr>
              <a:t>al </a:t>
            </a:r>
            <a:r>
              <a:rPr lang="es-ES_tradnl" sz="2000" dirty="0">
                <a:solidFill>
                  <a:srgbClr val="993300"/>
                </a:solidFill>
              </a:rPr>
              <a:t>archivo “salida” </a:t>
            </a:r>
          </a:p>
          <a:p>
            <a:pPr lvl="1"/>
            <a:r>
              <a:rPr lang="es-ES_tradnl" sz="2000" dirty="0" smtClean="0">
                <a:solidFill>
                  <a:srgbClr val="993300"/>
                </a:solidFill>
              </a:rPr>
              <a:t>Entrada y salida se pueden </a:t>
            </a:r>
            <a:r>
              <a:rPr lang="es-ES_tradnl" sz="2000" dirty="0" err="1" smtClean="0">
                <a:solidFill>
                  <a:srgbClr val="993300"/>
                </a:solidFill>
              </a:rPr>
              <a:t>redireccionar</a:t>
            </a:r>
            <a:r>
              <a:rPr lang="es-ES_tradnl" sz="2000" dirty="0" smtClean="0">
                <a:solidFill>
                  <a:srgbClr val="993300"/>
                </a:solidFill>
              </a:rPr>
              <a:t> a la vez</a:t>
            </a:r>
          </a:p>
          <a:p>
            <a:r>
              <a:rPr lang="es-ES_tradnl" sz="2400" dirty="0" smtClean="0">
                <a:solidFill>
                  <a:srgbClr val="993300"/>
                </a:solidFill>
              </a:rPr>
              <a:t>Redirección de la salida de error: operadores “2&gt;” y “2&gt;&gt;”</a:t>
            </a:r>
          </a:p>
          <a:p>
            <a:pPr lvl="1" indent="0">
              <a:buNone/>
            </a:pPr>
            <a:r>
              <a:rPr lang="es-ES_tradnl" sz="2000" dirty="0" smtClean="0">
                <a:solidFill>
                  <a:srgbClr val="993300"/>
                </a:solidFill>
              </a:rPr>
              <a:t>comando 2&gt; errores</a:t>
            </a:r>
          </a:p>
          <a:p>
            <a:pPr lvl="1"/>
            <a:r>
              <a:rPr lang="es-ES_tradnl" sz="2000" dirty="0" smtClean="0">
                <a:solidFill>
                  <a:srgbClr val="993300"/>
                </a:solidFill>
              </a:rPr>
              <a:t>Ejecuta el comando, escribiendo los errores (en caso de haberlos) en el archivo “errores”. Análogamente, el operador “2&gt;&gt;” añade los errores al final del archivo.</a:t>
            </a:r>
          </a:p>
          <a:p>
            <a:pPr lvl="1"/>
            <a:r>
              <a:rPr lang="es-ES_tradnl" sz="2000" b="1" dirty="0" smtClean="0">
                <a:solidFill>
                  <a:srgbClr val="993300"/>
                </a:solidFill>
              </a:rPr>
              <a:t>/</a:t>
            </a:r>
            <a:r>
              <a:rPr lang="es-ES_tradnl" sz="2000" b="1" dirty="0" err="1" smtClean="0">
                <a:solidFill>
                  <a:srgbClr val="993300"/>
                </a:solidFill>
              </a:rPr>
              <a:t>dev</a:t>
            </a:r>
            <a:r>
              <a:rPr lang="es-ES_tradnl" sz="2000" b="1" dirty="0" smtClean="0">
                <a:solidFill>
                  <a:srgbClr val="993300"/>
                </a:solidFill>
              </a:rPr>
              <a:t>/</a:t>
            </a:r>
            <a:r>
              <a:rPr lang="es-ES_tradnl" sz="2000" b="1" dirty="0" err="1" smtClean="0">
                <a:solidFill>
                  <a:srgbClr val="993300"/>
                </a:solidFill>
              </a:rPr>
              <a:t>null</a:t>
            </a:r>
            <a:r>
              <a:rPr lang="es-ES_tradnl" sz="2000" dirty="0" smtClean="0">
                <a:solidFill>
                  <a:srgbClr val="993300"/>
                </a:solidFill>
              </a:rPr>
              <a:t>: archivo </a:t>
            </a:r>
            <a:r>
              <a:rPr lang="es-ES_tradnl" sz="2000" i="1" dirty="0" smtClean="0">
                <a:solidFill>
                  <a:srgbClr val="993300"/>
                </a:solidFill>
              </a:rPr>
              <a:t>nulo</a:t>
            </a:r>
            <a:r>
              <a:rPr lang="es-ES_tradnl" sz="2000" dirty="0" smtClean="0">
                <a:solidFill>
                  <a:srgbClr val="993300"/>
                </a:solidFill>
              </a:rPr>
              <a:t>. Útil si se desea ignorar los errores. </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40</a:t>
            </a:fld>
            <a:endParaRPr lang="es-ES" dirty="0"/>
          </a:p>
        </p:txBody>
      </p:sp>
    </p:spTree>
    <p:extLst>
      <p:ext uri="{BB962C8B-B14F-4D97-AF65-F5344CB8AC3E}">
        <p14:creationId xmlns:p14="http://schemas.microsoft.com/office/powerpoint/2010/main" val="3488171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Redirección</a:t>
            </a:r>
            <a:r>
              <a:rPr lang="en-GB" dirty="0" smtClean="0"/>
              <a:t> y </a:t>
            </a:r>
            <a:r>
              <a:rPr lang="en-GB" dirty="0" err="1" smtClean="0"/>
              <a:t>tuberías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_tradnl" sz="2400" dirty="0" smtClean="0">
                <a:solidFill>
                  <a:srgbClr val="993300"/>
                </a:solidFill>
              </a:rPr>
              <a:t>Tuberías: redirección de la salida de un proceso a la entrada de otro mediante operador “|”</a:t>
            </a:r>
          </a:p>
          <a:p>
            <a:pPr lvl="1" indent="0">
              <a:buNone/>
            </a:pPr>
            <a:r>
              <a:rPr lang="es-ES_tradnl" sz="2000" dirty="0" smtClean="0">
                <a:solidFill>
                  <a:srgbClr val="993300"/>
                </a:solidFill>
              </a:rPr>
              <a:t>comando</a:t>
            </a:r>
            <a:r>
              <a:rPr lang="es-ES_tradnl" sz="2000" baseline="-25000" dirty="0" smtClean="0">
                <a:solidFill>
                  <a:srgbClr val="993300"/>
                </a:solidFill>
              </a:rPr>
              <a:t>1</a:t>
            </a:r>
            <a:r>
              <a:rPr lang="es-ES_tradnl" sz="2000" dirty="0" smtClean="0">
                <a:solidFill>
                  <a:srgbClr val="993300"/>
                </a:solidFill>
              </a:rPr>
              <a:t> | comando</a:t>
            </a:r>
            <a:r>
              <a:rPr lang="es-ES_tradnl" sz="2000" baseline="-25000" dirty="0" smtClean="0">
                <a:solidFill>
                  <a:srgbClr val="993300"/>
                </a:solidFill>
              </a:rPr>
              <a:t>2</a:t>
            </a:r>
            <a:r>
              <a:rPr lang="es-ES_tradnl" sz="2000" dirty="0" smtClean="0">
                <a:solidFill>
                  <a:srgbClr val="993300"/>
                </a:solidFill>
              </a:rPr>
              <a:t> | … | </a:t>
            </a:r>
            <a:r>
              <a:rPr lang="es-ES_tradnl" sz="2000" dirty="0" err="1" smtClean="0">
                <a:solidFill>
                  <a:srgbClr val="993300"/>
                </a:solidFill>
              </a:rPr>
              <a:t>comando</a:t>
            </a:r>
            <a:r>
              <a:rPr lang="es-ES_tradnl" sz="2000" baseline="-25000" dirty="0" err="1" smtClean="0">
                <a:solidFill>
                  <a:srgbClr val="993300"/>
                </a:solidFill>
              </a:rPr>
              <a:t>n</a:t>
            </a:r>
            <a:endParaRPr lang="es-ES_tradnl" sz="2000" baseline="-25000" dirty="0" smtClean="0">
              <a:solidFill>
                <a:srgbClr val="993300"/>
              </a:solidFill>
            </a:endParaRPr>
          </a:p>
          <a:p>
            <a:pPr lvl="1"/>
            <a:r>
              <a:rPr lang="es-ES_tradnl" sz="2000" dirty="0" smtClean="0">
                <a:solidFill>
                  <a:srgbClr val="993300"/>
                </a:solidFill>
              </a:rPr>
              <a:t>Ejecuta simultáneamente todos los comandos (cada uno es un proceso distinto) </a:t>
            </a:r>
            <a:r>
              <a:rPr lang="es-ES_tradnl" sz="2000" dirty="0" err="1" smtClean="0">
                <a:solidFill>
                  <a:srgbClr val="993300"/>
                </a:solidFill>
              </a:rPr>
              <a:t>redireccionando</a:t>
            </a:r>
            <a:r>
              <a:rPr lang="es-ES_tradnl" sz="2000" dirty="0" smtClean="0">
                <a:solidFill>
                  <a:srgbClr val="993300"/>
                </a:solidFill>
              </a:rPr>
              <a:t> la salida de cada comando a la entrada del siguiente</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41</a:t>
            </a:fld>
            <a:endParaRPr lang="es-ES" dirty="0"/>
          </a:p>
        </p:txBody>
      </p:sp>
      <p:sp>
        <p:nvSpPr>
          <p:cNvPr id="5" name="AutoShape 568"/>
          <p:cNvSpPr>
            <a:spLocks noChangeArrowheads="1"/>
          </p:cNvSpPr>
          <p:nvPr/>
        </p:nvSpPr>
        <p:spPr bwMode="auto">
          <a:xfrm>
            <a:off x="3707904" y="4437112"/>
            <a:ext cx="1728192" cy="792162"/>
          </a:xfrm>
          <a:prstGeom prst="roundRect">
            <a:avLst>
              <a:gd name="adj" fmla="val 16667"/>
            </a:avLst>
          </a:prstGeom>
          <a:solidFill>
            <a:srgbClr val="FFFF99"/>
          </a:solidFill>
          <a:ln w="9525">
            <a:round/>
            <a:headEnd/>
            <a:tailEnd/>
          </a:ln>
          <a:scene3d>
            <a:camera prst="legacyObliqueTopRight"/>
            <a:lightRig rig="legacyFlat3" dir="b"/>
          </a:scene3d>
          <a:sp3d extrusionH="87300" prstMaterial="legacyMatte">
            <a:bevelT w="13500" h="13500" prst="angle"/>
            <a:bevelB w="13500" h="13500" prst="angle"/>
            <a:extrusionClr>
              <a:srgbClr val="FFFF99"/>
            </a:extrusionClr>
            <a:contourClr>
              <a:srgbClr val="FFFF99"/>
            </a:contourClr>
          </a:sp3d>
        </p:spPr>
        <p:txBody>
          <a:bodyPr wrap="square" lIns="90000" tIns="46800" rIns="90000" bIns="46800" anchor="ctr">
            <a:flatTx/>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s-ES" altLang="es-ES" sz="1600" dirty="0" smtClean="0"/>
              <a:t>comando</a:t>
            </a:r>
            <a:r>
              <a:rPr lang="es-ES" altLang="es-ES" sz="1600" baseline="-25000" dirty="0" smtClean="0"/>
              <a:t>2</a:t>
            </a:r>
            <a:endParaRPr lang="es-ES" altLang="es-ES" sz="1600" baseline="-25000" dirty="0"/>
          </a:p>
        </p:txBody>
      </p:sp>
      <p:sp>
        <p:nvSpPr>
          <p:cNvPr id="6" name="AutoShape 568"/>
          <p:cNvSpPr>
            <a:spLocks noChangeArrowheads="1"/>
          </p:cNvSpPr>
          <p:nvPr/>
        </p:nvSpPr>
        <p:spPr bwMode="auto">
          <a:xfrm>
            <a:off x="971600" y="4437112"/>
            <a:ext cx="1728192" cy="792162"/>
          </a:xfrm>
          <a:prstGeom prst="roundRect">
            <a:avLst>
              <a:gd name="adj" fmla="val 16667"/>
            </a:avLst>
          </a:prstGeom>
          <a:solidFill>
            <a:srgbClr val="FFFF99"/>
          </a:solidFill>
          <a:ln w="9525">
            <a:round/>
            <a:headEnd/>
            <a:tailEnd/>
          </a:ln>
          <a:scene3d>
            <a:camera prst="legacyObliqueTopRight"/>
            <a:lightRig rig="legacyFlat3" dir="b"/>
          </a:scene3d>
          <a:sp3d extrusionH="87300" prstMaterial="legacyMatte">
            <a:bevelT w="13500" h="13500" prst="angle"/>
            <a:bevelB w="13500" h="13500" prst="angle"/>
            <a:extrusionClr>
              <a:srgbClr val="FFFF99"/>
            </a:extrusionClr>
            <a:contourClr>
              <a:srgbClr val="FFFF99"/>
            </a:contourClr>
          </a:sp3d>
        </p:spPr>
        <p:txBody>
          <a:bodyPr wrap="square" lIns="90000" tIns="46800" rIns="90000" bIns="46800" anchor="ctr">
            <a:flatTx/>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s-ES" altLang="es-ES" sz="1600" dirty="0" smtClean="0"/>
              <a:t>comando</a:t>
            </a:r>
            <a:r>
              <a:rPr lang="es-ES" altLang="es-ES" sz="1600" baseline="-25000" dirty="0" smtClean="0"/>
              <a:t>1</a:t>
            </a:r>
            <a:endParaRPr lang="es-ES" altLang="es-ES" sz="1600" baseline="-25000" dirty="0"/>
          </a:p>
        </p:txBody>
      </p:sp>
      <p:sp>
        <p:nvSpPr>
          <p:cNvPr id="7" name="AutoShape 568"/>
          <p:cNvSpPr>
            <a:spLocks noChangeArrowheads="1"/>
          </p:cNvSpPr>
          <p:nvPr/>
        </p:nvSpPr>
        <p:spPr bwMode="auto">
          <a:xfrm>
            <a:off x="6516216" y="4437112"/>
            <a:ext cx="1728192" cy="792162"/>
          </a:xfrm>
          <a:prstGeom prst="roundRect">
            <a:avLst>
              <a:gd name="adj" fmla="val 16667"/>
            </a:avLst>
          </a:prstGeom>
          <a:solidFill>
            <a:srgbClr val="FFFF99"/>
          </a:solidFill>
          <a:ln w="9525">
            <a:round/>
            <a:headEnd/>
            <a:tailEnd/>
          </a:ln>
          <a:scene3d>
            <a:camera prst="legacyObliqueTopRight"/>
            <a:lightRig rig="legacyFlat3" dir="b"/>
          </a:scene3d>
          <a:sp3d extrusionH="87300" prstMaterial="legacyMatte">
            <a:bevelT w="13500" h="13500" prst="angle"/>
            <a:bevelB w="13500" h="13500" prst="angle"/>
            <a:extrusionClr>
              <a:srgbClr val="FFFF99"/>
            </a:extrusionClr>
            <a:contourClr>
              <a:srgbClr val="FFFF99"/>
            </a:contourClr>
          </a:sp3d>
        </p:spPr>
        <p:txBody>
          <a:bodyPr wrap="square" lIns="90000" tIns="46800" rIns="90000" bIns="46800" anchor="ctr">
            <a:flatTx/>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s-ES" altLang="es-ES" sz="1600" dirty="0" smtClean="0"/>
              <a:t>comando</a:t>
            </a:r>
            <a:r>
              <a:rPr lang="es-ES" altLang="es-ES" sz="1600" baseline="-25000" dirty="0" smtClean="0"/>
              <a:t>3</a:t>
            </a:r>
            <a:endParaRPr lang="es-ES" altLang="es-ES" sz="1600" baseline="-25000" dirty="0"/>
          </a:p>
        </p:txBody>
      </p:sp>
      <p:sp>
        <p:nvSpPr>
          <p:cNvPr id="8" name="Arco 7"/>
          <p:cNvSpPr/>
          <p:nvPr/>
        </p:nvSpPr>
        <p:spPr>
          <a:xfrm rot="10800000" flipV="1">
            <a:off x="1979712" y="4005063"/>
            <a:ext cx="2232248" cy="792088"/>
          </a:xfrm>
          <a:prstGeom prst="arc">
            <a:avLst>
              <a:gd name="adj1" fmla="val 11008140"/>
              <a:gd name="adj2" fmla="val 0"/>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Arco 8"/>
          <p:cNvSpPr/>
          <p:nvPr/>
        </p:nvSpPr>
        <p:spPr>
          <a:xfrm rot="10800000" flipV="1">
            <a:off x="5148064" y="4005064"/>
            <a:ext cx="2232248" cy="792088"/>
          </a:xfrm>
          <a:prstGeom prst="arc">
            <a:avLst>
              <a:gd name="adj1" fmla="val 11008140"/>
              <a:gd name="adj2" fmla="val 0"/>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Text Box 572"/>
          <p:cNvSpPr txBox="1">
            <a:spLocks noChangeArrowheads="1"/>
          </p:cNvSpPr>
          <p:nvPr/>
        </p:nvSpPr>
        <p:spPr bwMode="auto">
          <a:xfrm>
            <a:off x="2267744" y="3625775"/>
            <a:ext cx="216467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type="none" w="lg" len="med"/>
              </a14:hiddenLine>
            </a:ext>
          </a:extLst>
        </p:spPr>
        <p:txBody>
          <a:bodyPr wrap="none" lIns="90000" tIns="46800" rIns="90000" bIns="46800">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ES" sz="2000" dirty="0" smtClean="0"/>
              <a:t>Salida comando</a:t>
            </a:r>
            <a:r>
              <a:rPr lang="es-ES" altLang="es-ES" sz="2000" baseline="-25000" dirty="0" smtClean="0"/>
              <a:t>1</a:t>
            </a:r>
            <a:endParaRPr lang="es-ES" altLang="es-ES" sz="2000" baseline="-25000" dirty="0"/>
          </a:p>
        </p:txBody>
      </p:sp>
      <p:sp>
        <p:nvSpPr>
          <p:cNvPr id="13" name="Text Box 572"/>
          <p:cNvSpPr txBox="1">
            <a:spLocks noChangeArrowheads="1"/>
          </p:cNvSpPr>
          <p:nvPr/>
        </p:nvSpPr>
        <p:spPr bwMode="auto">
          <a:xfrm>
            <a:off x="5508104" y="3602773"/>
            <a:ext cx="216467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type="none" w="lg" len="med"/>
              </a14:hiddenLine>
            </a:ext>
          </a:extLst>
        </p:spPr>
        <p:txBody>
          <a:bodyPr wrap="none" lIns="90000" tIns="46800" rIns="90000" bIns="46800">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algn="ctr" eaLnBrk="0" fontAlgn="base" hangingPunct="0">
              <a:spcBef>
                <a:spcPct val="0"/>
              </a:spcBef>
              <a:spcAft>
                <a:spcPct val="0"/>
              </a:spcAft>
              <a:defRPr sz="2800">
                <a:solidFill>
                  <a:schemeClr val="tx1"/>
                </a:solidFill>
                <a:latin typeface="Arial" panose="020B0604020202020204" pitchFamily="34" charset="0"/>
              </a:defRPr>
            </a:lvl6pPr>
            <a:lvl7pPr marL="2971800" indent="-228600" algn="ctr" eaLnBrk="0" fontAlgn="base" hangingPunct="0">
              <a:spcBef>
                <a:spcPct val="0"/>
              </a:spcBef>
              <a:spcAft>
                <a:spcPct val="0"/>
              </a:spcAft>
              <a:defRPr sz="2800">
                <a:solidFill>
                  <a:schemeClr val="tx1"/>
                </a:solidFill>
                <a:latin typeface="Arial" panose="020B0604020202020204" pitchFamily="34" charset="0"/>
              </a:defRPr>
            </a:lvl7pPr>
            <a:lvl8pPr marL="3429000" indent="-228600" algn="ctr" eaLnBrk="0" fontAlgn="base" hangingPunct="0">
              <a:spcBef>
                <a:spcPct val="0"/>
              </a:spcBef>
              <a:spcAft>
                <a:spcPct val="0"/>
              </a:spcAft>
              <a:defRPr sz="2800">
                <a:solidFill>
                  <a:schemeClr val="tx1"/>
                </a:solidFill>
                <a:latin typeface="Arial" panose="020B0604020202020204" pitchFamily="34" charset="0"/>
              </a:defRPr>
            </a:lvl8pPr>
            <a:lvl9pPr marL="3886200" indent="-228600" algn="ctr"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s-ES" altLang="es-ES" sz="2000" dirty="0" smtClean="0"/>
              <a:t>Salida comando</a:t>
            </a:r>
            <a:r>
              <a:rPr lang="es-ES" altLang="es-ES" sz="2000" baseline="-25000" dirty="0" smtClean="0"/>
              <a:t>2</a:t>
            </a:r>
            <a:endParaRPr lang="es-ES" altLang="es-ES" sz="2000" baseline="-25000" dirty="0"/>
          </a:p>
        </p:txBody>
      </p:sp>
    </p:spTree>
    <p:extLst>
      <p:ext uri="{BB962C8B-B14F-4D97-AF65-F5344CB8AC3E}">
        <p14:creationId xmlns:p14="http://schemas.microsoft.com/office/powerpoint/2010/main" val="333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7"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ppt_w/2"/>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ppt_x</p:attrName>
                                        </p:attrNameLst>
                                      </p:cBhvr>
                                      <p:tavLst>
                                        <p:tav tm="0">
                                          <p:val>
                                            <p:strVal val="#ppt_x-#ppt_w/2"/>
                                          </p:val>
                                        </p:tav>
                                        <p:tav tm="100000">
                                          <p:val>
                                            <p:strVal val="#ppt_x"/>
                                          </p:val>
                                        </p:tav>
                                      </p:tavLst>
                                    </p:anim>
                                    <p:anim calcmode="lin" valueType="num">
                                      <p:cBhvr>
                                        <p:cTn id="21" dur="500" fill="hold"/>
                                        <p:tgtEl>
                                          <p:spTgt spid="9"/>
                                        </p:tgtEl>
                                        <p:attrNameLst>
                                          <p:attrName>ppt_y</p:attrName>
                                        </p:attrNameLst>
                                      </p:cBhvr>
                                      <p:tavLst>
                                        <p:tav tm="0">
                                          <p:val>
                                            <p:strVal val="#ppt_y"/>
                                          </p:val>
                                        </p:tav>
                                        <p:tav tm="100000">
                                          <p:val>
                                            <p:strVal val="#ppt_y"/>
                                          </p:val>
                                        </p:tav>
                                      </p:tavLst>
                                    </p:anim>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627784" y="2276872"/>
            <a:ext cx="6543441" cy="5194105"/>
          </a:xfrm>
        </p:spPr>
        <p:txBody>
          <a:bodyPr wrap="square" anchor="t" anchorCtr="0">
            <a:spAutoFit/>
          </a:bodyPr>
          <a:lstStyle/>
          <a:p>
            <a:pPr marL="514350" indent="-514350" algn="l">
              <a:buAutoNum type="arabicPeriod"/>
            </a:pPr>
            <a:r>
              <a:rPr lang="es-ES" dirty="0" smtClean="0">
                <a:solidFill>
                  <a:schemeClr val="tx1"/>
                </a:solidFill>
              </a:rPr>
              <a:t>Comandos en modo consola</a:t>
            </a:r>
          </a:p>
          <a:p>
            <a:pPr marL="514350" indent="-514350" algn="l">
              <a:buAutoNum type="arabicPeriod"/>
            </a:pPr>
            <a:r>
              <a:rPr lang="es-ES" dirty="0" smtClean="0">
                <a:solidFill>
                  <a:schemeClr val="tx1"/>
                </a:solidFill>
              </a:rPr>
              <a:t>Edición de texto en consola</a:t>
            </a:r>
          </a:p>
          <a:p>
            <a:pPr marL="514350" indent="-514350" algn="l">
              <a:buAutoNum type="arabicPeriod"/>
            </a:pPr>
            <a:r>
              <a:rPr lang="es-ES" dirty="0">
                <a:solidFill>
                  <a:schemeClr val="tx1"/>
                </a:solidFill>
              </a:rPr>
              <a:t>Procesos en segundo plano</a:t>
            </a:r>
          </a:p>
          <a:p>
            <a:pPr marL="514350" indent="-514350" algn="l">
              <a:buAutoNum type="arabicPeriod"/>
            </a:pPr>
            <a:r>
              <a:rPr lang="es-ES" dirty="0">
                <a:solidFill>
                  <a:schemeClr val="tx1"/>
                </a:solidFill>
              </a:rPr>
              <a:t>Redirección y tuberías</a:t>
            </a:r>
          </a:p>
          <a:p>
            <a:pPr marL="514350" indent="-514350" algn="l">
              <a:buAutoNum type="arabicPeriod"/>
            </a:pPr>
            <a:r>
              <a:rPr lang="es-ES" dirty="0" smtClean="0">
                <a:solidFill>
                  <a:schemeClr val="tx1"/>
                </a:solidFill>
              </a:rPr>
              <a:t>Usuarios, grupos y administradores</a:t>
            </a:r>
          </a:p>
          <a:p>
            <a:pPr marL="514350" indent="-514350" algn="l">
              <a:buAutoNum type="arabicPeriod"/>
            </a:pPr>
            <a:r>
              <a:rPr lang="es-ES" dirty="0" smtClean="0"/>
              <a:t>Conexión a sistemas remotos</a:t>
            </a:r>
          </a:p>
          <a:p>
            <a:pPr marL="514350" indent="-514350" algn="l">
              <a:buAutoNum type="arabicPeriod"/>
            </a:pPr>
            <a:r>
              <a:rPr lang="es-ES" dirty="0" smtClean="0"/>
              <a:t>Instalación y administración de software</a:t>
            </a:r>
          </a:p>
          <a:p>
            <a:pPr marL="514350" indent="-514350" algn="l">
              <a:buAutoNum type="arabicPeriod"/>
            </a:pPr>
            <a:endParaRPr lang="es-ES" dirty="0"/>
          </a:p>
        </p:txBody>
      </p:sp>
      <p:sp>
        <p:nvSpPr>
          <p:cNvPr id="5" name="1 Título"/>
          <p:cNvSpPr>
            <a:spLocks noGrp="1"/>
          </p:cNvSpPr>
          <p:nvPr>
            <p:ph type="ctrTitle"/>
          </p:nvPr>
        </p:nvSpPr>
        <p:spPr>
          <a:xfrm>
            <a:off x="1979712" y="0"/>
            <a:ext cx="7191513" cy="1874639"/>
          </a:xfrm>
        </p:spPr>
        <p:txBody>
          <a:bodyPr>
            <a:normAutofit fontScale="90000"/>
          </a:bodyPr>
          <a:lstStyle/>
          <a:p>
            <a:r>
              <a:rPr lang="en-GB" dirty="0" err="1" smtClean="0"/>
              <a:t>Laboratorio</a:t>
            </a:r>
            <a:r>
              <a:rPr lang="en-GB" dirty="0" smtClean="0"/>
              <a:t> 1:</a:t>
            </a:r>
            <a:br>
              <a:rPr lang="en-GB" dirty="0" smtClean="0"/>
            </a:br>
            <a:r>
              <a:rPr lang="en-GB" dirty="0" err="1" smtClean="0"/>
              <a:t>Administración</a:t>
            </a:r>
            <a:r>
              <a:rPr lang="en-GB" dirty="0" smtClean="0"/>
              <a:t> de Sistemas Linux</a:t>
            </a:r>
            <a:endParaRPr lang="en-GB" dirty="0"/>
          </a:p>
        </p:txBody>
      </p:sp>
    </p:spTree>
    <p:extLst>
      <p:ext uri="{BB962C8B-B14F-4D97-AF65-F5344CB8AC3E}">
        <p14:creationId xmlns:p14="http://schemas.microsoft.com/office/powerpoint/2010/main" val="2535561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b="1" dirty="0" smtClean="0">
                <a:solidFill>
                  <a:srgbClr val="993300"/>
                </a:solidFill>
              </a:rPr>
              <a:t>Usuario</a:t>
            </a:r>
            <a:r>
              <a:rPr lang="es-ES" altLang="es-ES" sz="2400" dirty="0" smtClean="0">
                <a:solidFill>
                  <a:srgbClr val="993300"/>
                </a:solidFill>
              </a:rPr>
              <a:t>: toda entidad (persona o sistema) autorizada a ejecutar procesos en el sistema</a:t>
            </a:r>
          </a:p>
          <a:p>
            <a:r>
              <a:rPr lang="es-ES" altLang="es-ES" sz="2400" dirty="0" smtClean="0">
                <a:solidFill>
                  <a:srgbClr val="993300"/>
                </a:solidFill>
              </a:rPr>
              <a:t>Todo usuario viene determinado por un UID numérico</a:t>
            </a:r>
          </a:p>
          <a:p>
            <a:r>
              <a:rPr lang="es-ES" altLang="es-ES" sz="2400" dirty="0" smtClean="0">
                <a:solidFill>
                  <a:srgbClr val="993300"/>
                </a:solidFill>
              </a:rPr>
              <a:t>Usuario “de sistema”: no puede iniciar sesión</a:t>
            </a:r>
          </a:p>
          <a:p>
            <a:pPr lvl="1"/>
            <a:r>
              <a:rPr lang="es-ES" altLang="es-ES" sz="2000" dirty="0" smtClean="0">
                <a:solidFill>
                  <a:srgbClr val="993300"/>
                </a:solidFill>
              </a:rPr>
              <a:t>Se utiliza para aplicaciones que se ejecutan como propiedad de este usuario</a:t>
            </a:r>
          </a:p>
          <a:p>
            <a:pPr lvl="1"/>
            <a:endParaRPr lang="es-ES" sz="2000" dirty="0">
              <a:solidFill>
                <a:srgbClr val="993300"/>
              </a:solidFill>
            </a:endParaRPr>
          </a:p>
          <a:p>
            <a:r>
              <a:rPr lang="es-ES" sz="2400" dirty="0" smtClean="0">
                <a:solidFill>
                  <a:srgbClr val="993300"/>
                </a:solidFill>
              </a:rPr>
              <a:t>Información asociada a cada UID:</a:t>
            </a:r>
          </a:p>
          <a:p>
            <a:pPr lvl="1"/>
            <a:r>
              <a:rPr lang="es-ES" sz="2000" dirty="0" smtClean="0">
                <a:solidFill>
                  <a:srgbClr val="993300"/>
                </a:solidFill>
              </a:rPr>
              <a:t>Nombre de usuario (</a:t>
            </a:r>
            <a:r>
              <a:rPr lang="es-ES" sz="2000" dirty="0" err="1" smtClean="0">
                <a:solidFill>
                  <a:srgbClr val="993300"/>
                </a:solidFill>
              </a:rPr>
              <a:t>login</a:t>
            </a:r>
            <a:r>
              <a:rPr lang="es-ES" sz="2000" dirty="0" smtClean="0">
                <a:solidFill>
                  <a:srgbClr val="993300"/>
                </a:solidFill>
              </a:rPr>
              <a:t>)</a:t>
            </a:r>
          </a:p>
          <a:p>
            <a:pPr lvl="1"/>
            <a:r>
              <a:rPr lang="es-ES" sz="2000" dirty="0" smtClean="0">
                <a:solidFill>
                  <a:srgbClr val="993300"/>
                </a:solidFill>
              </a:rPr>
              <a:t>Directorio </a:t>
            </a:r>
            <a:r>
              <a:rPr lang="es-ES" sz="2000" i="1" dirty="0" smtClean="0">
                <a:solidFill>
                  <a:srgbClr val="993300"/>
                </a:solidFill>
              </a:rPr>
              <a:t>home</a:t>
            </a:r>
            <a:r>
              <a:rPr lang="es-ES" sz="2000" dirty="0" smtClean="0">
                <a:solidFill>
                  <a:srgbClr val="993300"/>
                </a:solidFill>
              </a:rPr>
              <a:t> que utiliza</a:t>
            </a:r>
          </a:p>
          <a:p>
            <a:pPr lvl="1"/>
            <a:r>
              <a:rPr lang="es-ES" sz="2000" dirty="0" smtClean="0">
                <a:solidFill>
                  <a:srgbClr val="993300"/>
                </a:solidFill>
              </a:rPr>
              <a:t>Intérprete de comandos (</a:t>
            </a:r>
            <a:r>
              <a:rPr lang="es-ES" sz="2000" i="1" dirty="0" err="1">
                <a:solidFill>
                  <a:srgbClr val="993300"/>
                </a:solidFill>
              </a:rPr>
              <a:t>s</a:t>
            </a:r>
            <a:r>
              <a:rPr lang="es-ES" sz="2000" i="1" dirty="0" err="1" smtClean="0">
                <a:solidFill>
                  <a:srgbClr val="993300"/>
                </a:solidFill>
              </a:rPr>
              <a:t>hell</a:t>
            </a:r>
            <a:r>
              <a:rPr lang="es-ES" sz="2000" dirty="0" smtClean="0">
                <a:solidFill>
                  <a:srgbClr val="993300"/>
                </a:solidFill>
              </a:rPr>
              <a:t>) que utiliza si inicia sesión</a:t>
            </a:r>
          </a:p>
          <a:p>
            <a:pPr lvl="1"/>
            <a:r>
              <a:rPr lang="es-ES" sz="2000" dirty="0" smtClean="0">
                <a:solidFill>
                  <a:srgbClr val="993300"/>
                </a:solidFill>
              </a:rPr>
              <a:t>Contraseña (si se almacena siempre se hace encriptada)</a:t>
            </a:r>
          </a:p>
          <a:p>
            <a:pPr lvl="1"/>
            <a:r>
              <a:rPr lang="es-ES" sz="2000" dirty="0" smtClean="0">
                <a:solidFill>
                  <a:srgbClr val="993300"/>
                </a:solidFill>
              </a:rPr>
              <a:t>Nombre real, y datos de contacto</a:t>
            </a:r>
            <a:endParaRPr lang="es-ES_tradnl" sz="24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43</a:t>
            </a:fld>
            <a:endParaRPr lang="es-ES" dirty="0"/>
          </a:p>
        </p:txBody>
      </p:sp>
    </p:spTree>
    <p:extLst>
      <p:ext uri="{BB962C8B-B14F-4D97-AF65-F5344CB8AC3E}">
        <p14:creationId xmlns:p14="http://schemas.microsoft.com/office/powerpoint/2010/main" val="1012107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457200" y="1196752"/>
            <a:ext cx="82296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sz="2400" b="1" dirty="0" smtClean="0">
                <a:solidFill>
                  <a:srgbClr val="993300"/>
                </a:solidFill>
              </a:rPr>
              <a:t>Grupo</a:t>
            </a:r>
            <a:r>
              <a:rPr lang="es-ES" sz="2400" dirty="0" smtClean="0">
                <a:solidFill>
                  <a:srgbClr val="993300"/>
                </a:solidFill>
              </a:rPr>
              <a:t>: los usuarios pueden pertenecer a grupos, lo cual facilita la gestión de los recursos a los que tienen derecho a acceder</a:t>
            </a:r>
          </a:p>
          <a:p>
            <a:r>
              <a:rPr lang="es-ES" sz="2400" dirty="0" smtClean="0">
                <a:solidFill>
                  <a:srgbClr val="993300"/>
                </a:solidFill>
              </a:rPr>
              <a:t>Cada usuario pertenece a:</a:t>
            </a:r>
          </a:p>
          <a:p>
            <a:pPr lvl="1"/>
            <a:r>
              <a:rPr lang="es-ES" sz="2000" dirty="0" smtClean="0">
                <a:solidFill>
                  <a:srgbClr val="993300"/>
                </a:solidFill>
              </a:rPr>
              <a:t>Un grupo primario, que se establece en el momento de su creación</a:t>
            </a:r>
          </a:p>
          <a:p>
            <a:pPr lvl="2"/>
            <a:r>
              <a:rPr lang="es-ES" sz="1600" dirty="0" smtClean="0">
                <a:solidFill>
                  <a:srgbClr val="993300"/>
                </a:solidFill>
              </a:rPr>
              <a:t>Si al crear el usuario no se indica un grupo primario, se crea un grupo con el mismo nombre que el usuario</a:t>
            </a:r>
          </a:p>
          <a:p>
            <a:pPr lvl="1"/>
            <a:r>
              <a:rPr lang="es-ES" sz="2000" dirty="0" smtClean="0">
                <a:solidFill>
                  <a:srgbClr val="993300"/>
                </a:solidFill>
              </a:rPr>
              <a:t>(opcional) otros grupos a los que se añade posteriormente</a:t>
            </a:r>
          </a:p>
          <a:p>
            <a:r>
              <a:rPr lang="es-ES" sz="2400" dirty="0" smtClean="0">
                <a:solidFill>
                  <a:srgbClr val="993300"/>
                </a:solidFill>
              </a:rPr>
              <a:t>Comandos para gestión de usuarios y grupos: </a:t>
            </a:r>
          </a:p>
          <a:p>
            <a:pPr lvl="1"/>
            <a:r>
              <a:rPr lang="es-ES" sz="2000" smtClean="0">
                <a:solidFill>
                  <a:srgbClr val="993300"/>
                </a:solidFill>
              </a:rPr>
              <a:t>adduser </a:t>
            </a:r>
          </a:p>
          <a:p>
            <a:pPr lvl="1"/>
            <a:r>
              <a:rPr lang="es-ES" sz="2000" smtClean="0">
                <a:solidFill>
                  <a:srgbClr val="993300"/>
                </a:solidFill>
              </a:rPr>
              <a:t>addgroup</a:t>
            </a:r>
            <a:endParaRPr lang="es-ES" sz="2000" dirty="0" smtClean="0">
              <a:solidFill>
                <a:srgbClr val="993300"/>
              </a:solidFill>
            </a:endParaRPr>
          </a:p>
          <a:p>
            <a:pPr lvl="1"/>
            <a:r>
              <a:rPr lang="es-ES" sz="2000" smtClean="0">
                <a:solidFill>
                  <a:srgbClr val="993300"/>
                </a:solidFill>
              </a:rPr>
              <a:t>deluser </a:t>
            </a:r>
          </a:p>
          <a:p>
            <a:pPr lvl="1"/>
            <a:r>
              <a:rPr lang="es-ES" sz="2000" smtClean="0">
                <a:solidFill>
                  <a:srgbClr val="993300"/>
                </a:solidFill>
              </a:rPr>
              <a:t>delgroup</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44</a:t>
            </a:fld>
            <a:endParaRPr lang="es-ES" dirty="0"/>
          </a:p>
        </p:txBody>
      </p:sp>
    </p:spTree>
    <p:extLst>
      <p:ext uri="{BB962C8B-B14F-4D97-AF65-F5344CB8AC3E}">
        <p14:creationId xmlns:p14="http://schemas.microsoft.com/office/powerpoint/2010/main" val="3487188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adduser</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crea un nuevo usuario. Puede solicitar su contraseña e información adicional.</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adduser</a:t>
            </a:r>
            <a:r>
              <a:rPr lang="es-ES" altLang="es-ES" sz="2000" dirty="0" smtClean="0">
                <a:solidFill>
                  <a:srgbClr val="993300"/>
                </a:solidFill>
              </a:rPr>
              <a:t> [opciones] usuario</a:t>
            </a:r>
          </a:p>
          <a:p>
            <a:pPr lvl="1"/>
            <a:r>
              <a:rPr lang="es-ES_tradnl" sz="2000" i="1" dirty="0" smtClean="0">
                <a:solidFill>
                  <a:srgbClr val="993300"/>
                </a:solidFill>
              </a:rPr>
              <a:t>usuario</a:t>
            </a:r>
            <a:r>
              <a:rPr lang="es-ES_tradnl" sz="2000" dirty="0" smtClean="0">
                <a:solidFill>
                  <a:srgbClr val="993300"/>
                </a:solidFill>
              </a:rPr>
              <a:t>: nombre de </a:t>
            </a:r>
            <a:r>
              <a:rPr lang="es-ES_tradnl" sz="2000" i="1" dirty="0" err="1" smtClean="0">
                <a:solidFill>
                  <a:srgbClr val="993300"/>
                </a:solidFill>
              </a:rPr>
              <a:t>login</a:t>
            </a:r>
            <a:r>
              <a:rPr lang="es-ES_tradnl" sz="2000" dirty="0" smtClean="0">
                <a:solidFill>
                  <a:srgbClr val="993300"/>
                </a:solidFill>
              </a:rPr>
              <a:t> del usuario que se crea</a:t>
            </a:r>
          </a:p>
          <a:p>
            <a:pPr lvl="1"/>
            <a:r>
              <a:rPr lang="es-ES_tradnl" sz="2000" dirty="0" smtClean="0">
                <a:solidFill>
                  <a:srgbClr val="993300"/>
                </a:solidFill>
              </a:rPr>
              <a:t>Opciones habituales:</a:t>
            </a:r>
          </a:p>
          <a:p>
            <a:pPr lvl="2"/>
            <a:r>
              <a:rPr lang="es-ES_tradnl" sz="1600" i="1" dirty="0" smtClean="0">
                <a:solidFill>
                  <a:srgbClr val="993300"/>
                </a:solidFill>
              </a:rPr>
              <a:t>--</a:t>
            </a:r>
            <a:r>
              <a:rPr lang="es-ES_tradnl" sz="1600" i="1" dirty="0" err="1" smtClean="0">
                <a:solidFill>
                  <a:srgbClr val="993300"/>
                </a:solidFill>
              </a:rPr>
              <a:t>system</a:t>
            </a:r>
            <a:r>
              <a:rPr lang="es-ES_tradnl" sz="1600" dirty="0" smtClean="0">
                <a:solidFill>
                  <a:srgbClr val="993300"/>
                </a:solidFill>
              </a:rPr>
              <a:t>: Crea un usuario del sistema. El grupo predeterminado de los usuarios de sistema es </a:t>
            </a:r>
            <a:r>
              <a:rPr lang="es-ES_tradnl" sz="1600" i="1" dirty="0" err="1" smtClean="0">
                <a:solidFill>
                  <a:srgbClr val="993300"/>
                </a:solidFill>
              </a:rPr>
              <a:t>nogroup</a:t>
            </a:r>
            <a:endParaRPr lang="es-ES_tradnl" sz="1600" i="1" dirty="0" smtClean="0">
              <a:solidFill>
                <a:srgbClr val="993300"/>
              </a:solidFill>
            </a:endParaRPr>
          </a:p>
          <a:p>
            <a:pPr lvl="2"/>
            <a:r>
              <a:rPr lang="es-ES_tradnl" sz="1600" i="1" dirty="0" smtClean="0">
                <a:solidFill>
                  <a:srgbClr val="993300"/>
                </a:solidFill>
              </a:rPr>
              <a:t>--home directorio</a:t>
            </a:r>
            <a:r>
              <a:rPr lang="es-ES_tradnl" sz="1600" dirty="0" smtClean="0">
                <a:solidFill>
                  <a:srgbClr val="993300"/>
                </a:solidFill>
              </a:rPr>
              <a:t>: Usa </a:t>
            </a:r>
            <a:r>
              <a:rPr lang="es-ES_tradnl" sz="1600" i="1" dirty="0" smtClean="0">
                <a:solidFill>
                  <a:srgbClr val="993300"/>
                </a:solidFill>
              </a:rPr>
              <a:t>directorio</a:t>
            </a:r>
            <a:r>
              <a:rPr lang="es-ES_tradnl" sz="1600" dirty="0" smtClean="0">
                <a:solidFill>
                  <a:srgbClr val="993300"/>
                </a:solidFill>
              </a:rPr>
              <a:t> como directorio </a:t>
            </a:r>
            <a:r>
              <a:rPr lang="es-ES_tradnl" sz="1600" i="1" dirty="0" smtClean="0">
                <a:solidFill>
                  <a:srgbClr val="993300"/>
                </a:solidFill>
              </a:rPr>
              <a:t>home</a:t>
            </a:r>
            <a:r>
              <a:rPr lang="es-ES_tradnl" sz="1600" dirty="0" smtClean="0">
                <a:solidFill>
                  <a:srgbClr val="993300"/>
                </a:solidFill>
              </a:rPr>
              <a:t> para el usuario</a:t>
            </a:r>
          </a:p>
          <a:p>
            <a:pPr lvl="2"/>
            <a:r>
              <a:rPr lang="es-ES_tradnl" sz="1600" i="1" dirty="0" smtClean="0">
                <a:solidFill>
                  <a:srgbClr val="993300"/>
                </a:solidFill>
              </a:rPr>
              <a:t>--</a:t>
            </a:r>
            <a:r>
              <a:rPr lang="es-ES_tradnl" sz="1600" i="1" dirty="0" err="1" smtClean="0">
                <a:solidFill>
                  <a:srgbClr val="993300"/>
                </a:solidFill>
              </a:rPr>
              <a:t>shell</a:t>
            </a:r>
            <a:r>
              <a:rPr lang="es-ES_tradnl" sz="1600" dirty="0" smtClean="0">
                <a:solidFill>
                  <a:srgbClr val="993300"/>
                </a:solidFill>
              </a:rPr>
              <a:t>: usa la aplicación especificada como intérprete de comandos para el usuario </a:t>
            </a:r>
          </a:p>
          <a:p>
            <a:pPr lvl="2"/>
            <a:r>
              <a:rPr lang="es-ES_tradnl" sz="1600" dirty="0" smtClean="0">
                <a:solidFill>
                  <a:srgbClr val="993300"/>
                </a:solidFill>
              </a:rPr>
              <a:t>--</a:t>
            </a:r>
            <a:r>
              <a:rPr lang="es-ES_tradnl" sz="1600" dirty="0" err="1" smtClean="0">
                <a:solidFill>
                  <a:srgbClr val="993300"/>
                </a:solidFill>
              </a:rPr>
              <a:t>ingroup</a:t>
            </a:r>
            <a:r>
              <a:rPr lang="es-ES_tradnl" sz="1600" dirty="0" smtClean="0">
                <a:solidFill>
                  <a:srgbClr val="993300"/>
                </a:solidFill>
              </a:rPr>
              <a:t> </a:t>
            </a:r>
            <a:r>
              <a:rPr lang="es-ES_tradnl" sz="1600" i="1" dirty="0" smtClean="0">
                <a:solidFill>
                  <a:srgbClr val="993300"/>
                </a:solidFill>
              </a:rPr>
              <a:t>grupo</a:t>
            </a:r>
            <a:r>
              <a:rPr lang="es-ES_tradnl" sz="1600" dirty="0" smtClean="0">
                <a:solidFill>
                  <a:srgbClr val="993300"/>
                </a:solidFill>
              </a:rPr>
              <a:t>: añade al usuario al grupo </a:t>
            </a:r>
            <a:r>
              <a:rPr lang="es-ES_tradnl" sz="1600" i="1" dirty="0" err="1" smtClean="0">
                <a:solidFill>
                  <a:srgbClr val="993300"/>
                </a:solidFill>
              </a:rPr>
              <a:t>grupo</a:t>
            </a:r>
            <a:r>
              <a:rPr lang="es-ES_tradnl" sz="1600" dirty="0" smtClean="0">
                <a:solidFill>
                  <a:srgbClr val="993300"/>
                </a:solidFill>
              </a:rPr>
              <a:t> como su grupo primario en lugar de al predeterminado (uno con el mismo nombre que el nombre de </a:t>
            </a:r>
            <a:r>
              <a:rPr lang="es-ES_tradnl" sz="1600" dirty="0" err="1" smtClean="0">
                <a:solidFill>
                  <a:srgbClr val="993300"/>
                </a:solidFill>
              </a:rPr>
              <a:t>login</a:t>
            </a:r>
            <a:r>
              <a:rPr lang="es-ES_tradnl" sz="1600" dirty="0" smtClean="0">
                <a:solidFill>
                  <a:srgbClr val="993300"/>
                </a:solidFill>
              </a:rPr>
              <a:t>)</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45</a:t>
            </a:fld>
            <a:endParaRPr lang="es-ES" dirty="0"/>
          </a:p>
        </p:txBody>
      </p:sp>
    </p:spTree>
    <p:extLst>
      <p:ext uri="{BB962C8B-B14F-4D97-AF65-F5344CB8AC3E}">
        <p14:creationId xmlns:p14="http://schemas.microsoft.com/office/powerpoint/2010/main" val="9567274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adduser</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Añade un usuario ya existente a un grupo de usuarios (de forma adicional a su grupo primario)</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adduser</a:t>
            </a:r>
            <a:r>
              <a:rPr lang="es-ES" altLang="es-ES" sz="2000" dirty="0" smtClean="0">
                <a:solidFill>
                  <a:srgbClr val="993300"/>
                </a:solidFill>
              </a:rPr>
              <a:t> usuario grupo</a:t>
            </a:r>
          </a:p>
          <a:p>
            <a:pPr lvl="1"/>
            <a:r>
              <a:rPr lang="es-ES_tradnl" sz="2000" i="1" dirty="0" smtClean="0">
                <a:solidFill>
                  <a:srgbClr val="993300"/>
                </a:solidFill>
              </a:rPr>
              <a:t>usuario</a:t>
            </a:r>
            <a:r>
              <a:rPr lang="es-ES_tradnl" sz="2000" dirty="0" smtClean="0">
                <a:solidFill>
                  <a:srgbClr val="993300"/>
                </a:solidFill>
              </a:rPr>
              <a:t>: nombre de </a:t>
            </a:r>
            <a:r>
              <a:rPr lang="es-ES_tradnl" sz="2000" i="1" dirty="0" err="1" smtClean="0">
                <a:solidFill>
                  <a:srgbClr val="993300"/>
                </a:solidFill>
              </a:rPr>
              <a:t>login</a:t>
            </a:r>
            <a:r>
              <a:rPr lang="es-ES_tradnl" sz="2000" dirty="0" smtClean="0">
                <a:solidFill>
                  <a:srgbClr val="993300"/>
                </a:solidFill>
              </a:rPr>
              <a:t> del usuario que se añade al grupo</a:t>
            </a:r>
          </a:p>
          <a:p>
            <a:pPr lvl="1"/>
            <a:r>
              <a:rPr lang="es-ES_tradnl" sz="2000" i="1" dirty="0" smtClean="0">
                <a:solidFill>
                  <a:srgbClr val="993300"/>
                </a:solidFill>
              </a:rPr>
              <a:t>grupo</a:t>
            </a:r>
            <a:r>
              <a:rPr lang="es-ES_tradnl" sz="2000" dirty="0" smtClean="0">
                <a:solidFill>
                  <a:srgbClr val="993300"/>
                </a:solidFill>
              </a:rPr>
              <a:t>: grupo al que se añade el usuario</a:t>
            </a:r>
            <a:endParaRPr lang="es-ES_tradnl" sz="16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46</a:t>
            </a:fld>
            <a:endParaRPr lang="es-ES" dirty="0"/>
          </a:p>
        </p:txBody>
      </p:sp>
    </p:spTree>
    <p:extLst>
      <p:ext uri="{BB962C8B-B14F-4D97-AF65-F5344CB8AC3E}">
        <p14:creationId xmlns:p14="http://schemas.microsoft.com/office/powerpoint/2010/main" val="4282943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addgroup</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Crea un grupo de usuarios</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addgroup</a:t>
            </a:r>
            <a:r>
              <a:rPr lang="es-ES" altLang="es-ES" sz="2000" dirty="0" smtClean="0">
                <a:solidFill>
                  <a:srgbClr val="993300"/>
                </a:solidFill>
              </a:rPr>
              <a:t> [opciones] grupo</a:t>
            </a:r>
          </a:p>
          <a:p>
            <a:pPr lvl="1" indent="0">
              <a:buNone/>
            </a:pPr>
            <a:r>
              <a:rPr lang="es-ES" altLang="es-ES" sz="2000" dirty="0" err="1" smtClean="0">
                <a:solidFill>
                  <a:srgbClr val="993300"/>
                </a:solidFill>
              </a:rPr>
              <a:t>adduser</a:t>
            </a:r>
            <a:r>
              <a:rPr lang="es-ES" altLang="es-ES" sz="2000" dirty="0" smtClean="0">
                <a:solidFill>
                  <a:srgbClr val="993300"/>
                </a:solidFill>
              </a:rPr>
              <a:t> --</a:t>
            </a:r>
            <a:r>
              <a:rPr lang="es-ES" altLang="es-ES" sz="2000" dirty="0" err="1" smtClean="0">
                <a:solidFill>
                  <a:srgbClr val="993300"/>
                </a:solidFill>
              </a:rPr>
              <a:t>group</a:t>
            </a:r>
            <a:r>
              <a:rPr lang="es-ES" altLang="es-ES" sz="2000" dirty="0" smtClean="0">
                <a:solidFill>
                  <a:srgbClr val="993300"/>
                </a:solidFill>
              </a:rPr>
              <a:t> [opciones] grupo</a:t>
            </a:r>
          </a:p>
          <a:p>
            <a:pPr lvl="1"/>
            <a:r>
              <a:rPr lang="es-ES_tradnl" sz="2000" i="1" dirty="0" smtClean="0">
                <a:solidFill>
                  <a:srgbClr val="993300"/>
                </a:solidFill>
              </a:rPr>
              <a:t>grupo</a:t>
            </a:r>
            <a:r>
              <a:rPr lang="es-ES_tradnl" sz="2000" dirty="0" smtClean="0">
                <a:solidFill>
                  <a:srgbClr val="993300"/>
                </a:solidFill>
              </a:rPr>
              <a:t>: nombre del grupo que se crea</a:t>
            </a:r>
          </a:p>
          <a:p>
            <a:pPr lvl="1"/>
            <a:r>
              <a:rPr lang="es-ES_tradnl" sz="2000" dirty="0">
                <a:solidFill>
                  <a:srgbClr val="993300"/>
                </a:solidFill>
              </a:rPr>
              <a:t>Opciones habituales:</a:t>
            </a:r>
          </a:p>
          <a:p>
            <a:pPr lvl="2"/>
            <a:r>
              <a:rPr lang="es-ES_tradnl" sz="1600" i="1" dirty="0">
                <a:solidFill>
                  <a:srgbClr val="993300"/>
                </a:solidFill>
              </a:rPr>
              <a:t>--</a:t>
            </a:r>
            <a:r>
              <a:rPr lang="es-ES_tradnl" sz="1600" i="1" dirty="0" err="1">
                <a:solidFill>
                  <a:srgbClr val="993300"/>
                </a:solidFill>
              </a:rPr>
              <a:t>system</a:t>
            </a:r>
            <a:r>
              <a:rPr lang="es-ES_tradnl" sz="1600" dirty="0">
                <a:solidFill>
                  <a:srgbClr val="993300"/>
                </a:solidFill>
              </a:rPr>
              <a:t>: Crea un </a:t>
            </a:r>
            <a:r>
              <a:rPr lang="es-ES_tradnl" sz="1600" dirty="0" smtClean="0">
                <a:solidFill>
                  <a:srgbClr val="993300"/>
                </a:solidFill>
              </a:rPr>
              <a:t>grupo sistema</a:t>
            </a:r>
            <a:endParaRPr lang="es-ES_tradnl" sz="1600" i="1"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47</a:t>
            </a:fld>
            <a:endParaRPr lang="es-ES" dirty="0"/>
          </a:p>
        </p:txBody>
      </p:sp>
    </p:spTree>
    <p:extLst>
      <p:ext uri="{BB962C8B-B14F-4D97-AF65-F5344CB8AC3E}">
        <p14:creationId xmlns:p14="http://schemas.microsoft.com/office/powerpoint/2010/main" val="21284627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deluser</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Elimina un usuario</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deluser</a:t>
            </a:r>
            <a:r>
              <a:rPr lang="es-ES" altLang="es-ES" sz="2000" dirty="0" smtClean="0">
                <a:solidFill>
                  <a:srgbClr val="993300"/>
                </a:solidFill>
              </a:rPr>
              <a:t> [opciones] usuario</a:t>
            </a:r>
          </a:p>
          <a:p>
            <a:pPr lvl="1"/>
            <a:r>
              <a:rPr lang="es-ES_tradnl" sz="2000" i="1" dirty="0" smtClean="0">
                <a:solidFill>
                  <a:srgbClr val="993300"/>
                </a:solidFill>
              </a:rPr>
              <a:t>usuario</a:t>
            </a:r>
            <a:r>
              <a:rPr lang="es-ES_tradnl" sz="2000" dirty="0" smtClean="0">
                <a:solidFill>
                  <a:srgbClr val="993300"/>
                </a:solidFill>
              </a:rPr>
              <a:t>: nombre de </a:t>
            </a:r>
            <a:r>
              <a:rPr lang="es-ES_tradnl" sz="2000" dirty="0" err="1" smtClean="0">
                <a:solidFill>
                  <a:srgbClr val="993300"/>
                </a:solidFill>
              </a:rPr>
              <a:t>login</a:t>
            </a:r>
            <a:r>
              <a:rPr lang="es-ES_tradnl" sz="2000" dirty="0" smtClean="0">
                <a:solidFill>
                  <a:srgbClr val="993300"/>
                </a:solidFill>
              </a:rPr>
              <a:t> del usuario que se elimina</a:t>
            </a:r>
          </a:p>
          <a:p>
            <a:pPr lvl="1"/>
            <a:r>
              <a:rPr lang="es-ES_tradnl" sz="2000" dirty="0">
                <a:solidFill>
                  <a:srgbClr val="993300"/>
                </a:solidFill>
              </a:rPr>
              <a:t>Opciones habituales:</a:t>
            </a:r>
          </a:p>
          <a:p>
            <a:pPr lvl="2"/>
            <a:r>
              <a:rPr lang="es-ES_tradnl" sz="1600" i="1" dirty="0" smtClean="0">
                <a:solidFill>
                  <a:srgbClr val="993300"/>
                </a:solidFill>
              </a:rPr>
              <a:t>--</a:t>
            </a:r>
            <a:r>
              <a:rPr lang="es-ES_tradnl" sz="1600" i="1" dirty="0" err="1" smtClean="0">
                <a:solidFill>
                  <a:srgbClr val="993300"/>
                </a:solidFill>
              </a:rPr>
              <a:t>remove</a:t>
            </a:r>
            <a:r>
              <a:rPr lang="es-ES_tradnl" sz="1600" i="1" dirty="0" smtClean="0">
                <a:solidFill>
                  <a:srgbClr val="993300"/>
                </a:solidFill>
              </a:rPr>
              <a:t>-home</a:t>
            </a:r>
            <a:r>
              <a:rPr lang="es-ES_tradnl" sz="1600" dirty="0" smtClean="0">
                <a:solidFill>
                  <a:srgbClr val="993300"/>
                </a:solidFill>
              </a:rPr>
              <a:t>: Elimina el directorio de trabajo del usuario</a:t>
            </a:r>
          </a:p>
          <a:p>
            <a:pPr lvl="2"/>
            <a:r>
              <a:rPr lang="es-ES_tradnl" sz="1600" i="1" dirty="0" smtClean="0">
                <a:solidFill>
                  <a:srgbClr val="993300"/>
                </a:solidFill>
              </a:rPr>
              <a:t>--</a:t>
            </a:r>
            <a:r>
              <a:rPr lang="es-ES_tradnl" sz="1600" i="1" dirty="0" err="1" smtClean="0">
                <a:solidFill>
                  <a:srgbClr val="993300"/>
                </a:solidFill>
              </a:rPr>
              <a:t>remove</a:t>
            </a:r>
            <a:r>
              <a:rPr lang="es-ES_tradnl" sz="1600" i="1" dirty="0" smtClean="0">
                <a:solidFill>
                  <a:srgbClr val="993300"/>
                </a:solidFill>
              </a:rPr>
              <a:t>-</a:t>
            </a:r>
            <a:r>
              <a:rPr lang="es-ES_tradnl" sz="1600" i="1" dirty="0" err="1" smtClean="0">
                <a:solidFill>
                  <a:srgbClr val="993300"/>
                </a:solidFill>
              </a:rPr>
              <a:t>all</a:t>
            </a:r>
            <a:r>
              <a:rPr lang="es-ES_tradnl" sz="1600" i="1" dirty="0" smtClean="0">
                <a:solidFill>
                  <a:srgbClr val="993300"/>
                </a:solidFill>
              </a:rPr>
              <a:t>-files</a:t>
            </a:r>
            <a:r>
              <a:rPr lang="es-ES_tradnl" sz="1600" dirty="0" smtClean="0">
                <a:solidFill>
                  <a:srgbClr val="993300"/>
                </a:solidFill>
              </a:rPr>
              <a:t>: Elimina todos los archivos del usuario en el sistema (incluido el directorio de trabajo)</a:t>
            </a:r>
          </a:p>
          <a:p>
            <a:pPr lvl="2"/>
            <a:r>
              <a:rPr lang="es-ES_tradnl" sz="1600" i="1" dirty="0" smtClean="0">
                <a:solidFill>
                  <a:srgbClr val="993300"/>
                </a:solidFill>
              </a:rPr>
              <a:t>--</a:t>
            </a:r>
            <a:r>
              <a:rPr lang="es-ES_tradnl" sz="1600" i="1" dirty="0" err="1" smtClean="0">
                <a:solidFill>
                  <a:srgbClr val="993300"/>
                </a:solidFill>
              </a:rPr>
              <a:t>backup</a:t>
            </a:r>
            <a:r>
              <a:rPr lang="es-ES_tradnl" sz="1600" i="1" dirty="0" smtClean="0">
                <a:solidFill>
                  <a:srgbClr val="993300"/>
                </a:solidFill>
              </a:rPr>
              <a:t>-to</a:t>
            </a:r>
            <a:r>
              <a:rPr lang="es-ES_tradnl" sz="1600" dirty="0" smtClean="0">
                <a:solidFill>
                  <a:srgbClr val="993300"/>
                </a:solidFill>
              </a:rPr>
              <a:t>: indica la ubicación en la que se realiza una copia de seguridad de los archivos borrados</a:t>
            </a:r>
            <a:endParaRPr lang="es-ES_tradnl" sz="16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48</a:t>
            </a:fld>
            <a:endParaRPr lang="es-ES" dirty="0"/>
          </a:p>
        </p:txBody>
      </p:sp>
    </p:spTree>
    <p:extLst>
      <p:ext uri="{BB962C8B-B14F-4D97-AF65-F5344CB8AC3E}">
        <p14:creationId xmlns:p14="http://schemas.microsoft.com/office/powerpoint/2010/main" val="3639927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deluser</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Elimina un usuario de un grupo</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deluser</a:t>
            </a:r>
            <a:r>
              <a:rPr lang="es-ES" altLang="es-ES" sz="2000" dirty="0" smtClean="0">
                <a:solidFill>
                  <a:srgbClr val="993300"/>
                </a:solidFill>
              </a:rPr>
              <a:t> [opciones] usuario grupo</a:t>
            </a:r>
          </a:p>
          <a:p>
            <a:pPr lvl="1"/>
            <a:r>
              <a:rPr lang="es-ES_tradnl" sz="2000" i="1" dirty="0" smtClean="0">
                <a:solidFill>
                  <a:srgbClr val="993300"/>
                </a:solidFill>
              </a:rPr>
              <a:t>usuario</a:t>
            </a:r>
            <a:r>
              <a:rPr lang="es-ES_tradnl" sz="2000" dirty="0" smtClean="0">
                <a:solidFill>
                  <a:srgbClr val="993300"/>
                </a:solidFill>
              </a:rPr>
              <a:t>: nombre de </a:t>
            </a:r>
            <a:r>
              <a:rPr lang="es-ES_tradnl" sz="2000" dirty="0" err="1" smtClean="0">
                <a:solidFill>
                  <a:srgbClr val="993300"/>
                </a:solidFill>
              </a:rPr>
              <a:t>login</a:t>
            </a:r>
            <a:r>
              <a:rPr lang="es-ES_tradnl" sz="2000" dirty="0" smtClean="0">
                <a:solidFill>
                  <a:srgbClr val="993300"/>
                </a:solidFill>
              </a:rPr>
              <a:t> del usuario que se elimina del grupo</a:t>
            </a:r>
          </a:p>
          <a:p>
            <a:pPr lvl="1"/>
            <a:r>
              <a:rPr lang="es-ES_tradnl" sz="2000" i="1" dirty="0">
                <a:solidFill>
                  <a:srgbClr val="993300"/>
                </a:solidFill>
              </a:rPr>
              <a:t>g</a:t>
            </a:r>
            <a:r>
              <a:rPr lang="es-ES_tradnl" sz="2000" i="1" dirty="0" smtClean="0">
                <a:solidFill>
                  <a:srgbClr val="993300"/>
                </a:solidFill>
              </a:rPr>
              <a:t>rupo: </a:t>
            </a:r>
            <a:r>
              <a:rPr lang="es-ES_tradnl" sz="2000" dirty="0" smtClean="0">
                <a:solidFill>
                  <a:srgbClr val="993300"/>
                </a:solidFill>
              </a:rPr>
              <a:t>nombre del grupo del que es eliminado</a:t>
            </a:r>
            <a:endParaRPr lang="es-ES_tradnl" sz="20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49</a:t>
            </a:fld>
            <a:endParaRPr lang="es-ES" dirty="0"/>
          </a:p>
        </p:txBody>
      </p:sp>
    </p:spTree>
    <p:extLst>
      <p:ext uri="{BB962C8B-B14F-4D97-AF65-F5344CB8AC3E}">
        <p14:creationId xmlns:p14="http://schemas.microsoft.com/office/powerpoint/2010/main" val="2310085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611187" y="1196752"/>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dirty="0" smtClean="0">
                <a:solidFill>
                  <a:schemeClr val="accent2">
                    <a:lumMod val="75000"/>
                  </a:schemeClr>
                </a:solidFill>
              </a:rPr>
              <a:t>Caracteres de control:</a:t>
            </a:r>
          </a:p>
          <a:p>
            <a:pPr lvl="1" algn="just"/>
            <a:r>
              <a:rPr lang="es-ES" altLang="es-ES" sz="2000" dirty="0" smtClean="0">
                <a:solidFill>
                  <a:schemeClr val="accent2">
                    <a:lumMod val="75000"/>
                  </a:schemeClr>
                </a:solidFill>
              </a:rPr>
              <a:t>CTRL-C: Aborta la ejecución del proceso en curso</a:t>
            </a:r>
          </a:p>
          <a:p>
            <a:pPr lvl="1" algn="just"/>
            <a:r>
              <a:rPr lang="es-ES" altLang="es-ES" sz="2000" dirty="0" smtClean="0">
                <a:solidFill>
                  <a:schemeClr val="accent2">
                    <a:lumMod val="75000"/>
                  </a:schemeClr>
                </a:solidFill>
              </a:rPr>
              <a:t>CTRL-D: Fin de entrada</a:t>
            </a:r>
          </a:p>
          <a:p>
            <a:pPr lvl="1" algn="just"/>
            <a:r>
              <a:rPr lang="es-ES" altLang="es-ES" sz="2000" dirty="0" smtClean="0">
                <a:solidFill>
                  <a:schemeClr val="accent2">
                    <a:lumMod val="75000"/>
                  </a:schemeClr>
                </a:solidFill>
              </a:rPr>
              <a:t>CTRL-Z: </a:t>
            </a:r>
            <a:r>
              <a:rPr lang="es-ES" altLang="es-ES" sz="2000" i="1" dirty="0" smtClean="0">
                <a:solidFill>
                  <a:schemeClr val="accent2">
                    <a:lumMod val="75000"/>
                  </a:schemeClr>
                </a:solidFill>
              </a:rPr>
              <a:t>Suspende</a:t>
            </a:r>
            <a:r>
              <a:rPr lang="es-ES" altLang="es-ES" sz="2000" dirty="0" smtClean="0">
                <a:solidFill>
                  <a:schemeClr val="accent2">
                    <a:lumMod val="75000"/>
                  </a:schemeClr>
                </a:solidFill>
              </a:rPr>
              <a:t> la ejecución del proceso en curso. El proceso queda bloqueado y se recupera control de la consola.</a:t>
            </a:r>
          </a:p>
          <a:p>
            <a:pPr algn="just"/>
            <a:r>
              <a:rPr lang="es-ES" altLang="es-ES" sz="2400" dirty="0" smtClean="0">
                <a:solidFill>
                  <a:schemeClr val="accent2">
                    <a:lumMod val="75000"/>
                  </a:schemeClr>
                </a:solidFill>
              </a:rPr>
              <a:t>Nombres de archivos:</a:t>
            </a:r>
          </a:p>
          <a:p>
            <a:pPr lvl="1" algn="just"/>
            <a:r>
              <a:rPr lang="es-ES" altLang="es-ES" sz="2000" dirty="0" smtClean="0">
                <a:solidFill>
                  <a:schemeClr val="accent2">
                    <a:lumMod val="75000"/>
                  </a:schemeClr>
                </a:solidFill>
              </a:rPr>
              <a:t>Se pueden usar nombres largos (no conviene abusar)</a:t>
            </a:r>
          </a:p>
          <a:p>
            <a:pPr lvl="1" algn="just"/>
            <a:r>
              <a:rPr lang="es-ES" altLang="es-ES" sz="2000" dirty="0" smtClean="0">
                <a:solidFill>
                  <a:schemeClr val="accent2">
                    <a:lumMod val="75000"/>
                  </a:schemeClr>
                </a:solidFill>
              </a:rPr>
              <a:t>Los caracteres ‘/’, ‘-’, ‘&lt;‘, ‘&gt;’, ‘|’,  ‘&amp;’, ‘[‘, ‘]’, ‘?’, </a:t>
            </a:r>
            <a:r>
              <a:rPr lang="es-ES" altLang="es-ES" sz="2000" smtClean="0">
                <a:solidFill>
                  <a:schemeClr val="accent2">
                    <a:lumMod val="75000"/>
                  </a:schemeClr>
                </a:solidFill>
              </a:rPr>
              <a:t>‘*’, ‘$’, ‘#’,  y ‘/’ tienen significado especial. Se recomienda no usar.</a:t>
            </a:r>
            <a:endParaRPr lang="es-ES" altLang="es-ES" sz="2000" dirty="0" smtClean="0">
              <a:solidFill>
                <a:schemeClr val="accent2">
                  <a:lumMod val="75000"/>
                </a:schemeClr>
              </a:solidFill>
            </a:endParaRPr>
          </a:p>
          <a:p>
            <a:pPr lvl="1" algn="just"/>
            <a:r>
              <a:rPr lang="es-ES" altLang="es-ES" sz="2000" dirty="0" smtClean="0">
                <a:solidFill>
                  <a:schemeClr val="accent2">
                    <a:lumMod val="75000"/>
                  </a:schemeClr>
                </a:solidFill>
              </a:rPr>
              <a:t>Los archivos cuyo nombre comienza por ‘.’ no aparecen por defecto al mostrar el contenido del directorio que los contienen</a:t>
            </a:r>
          </a:p>
          <a:p>
            <a:pPr lvl="1" algn="just"/>
            <a:r>
              <a:rPr lang="es-ES" altLang="es-ES" sz="2000" dirty="0" smtClean="0">
                <a:solidFill>
                  <a:schemeClr val="accent2">
                    <a:lumMod val="75000"/>
                  </a:schemeClr>
                </a:solidFill>
              </a:rPr>
              <a:t>Se distinguen mayúsculas de minúsculas</a:t>
            </a:r>
          </a:p>
          <a:p>
            <a:pPr lvl="1" algn="just"/>
            <a:r>
              <a:rPr lang="es-ES" altLang="es-ES" sz="2000" dirty="0" smtClean="0">
                <a:solidFill>
                  <a:schemeClr val="accent2">
                    <a:lumMod val="75000"/>
                  </a:schemeClr>
                </a:solidFill>
              </a:rPr>
              <a:t>‘.’: representa el directorio actual</a:t>
            </a:r>
          </a:p>
          <a:p>
            <a:pPr lvl="1" algn="just"/>
            <a:r>
              <a:rPr lang="es-ES" altLang="es-ES" sz="2000" dirty="0" smtClean="0">
                <a:solidFill>
                  <a:schemeClr val="accent2">
                    <a:lumMod val="75000"/>
                  </a:schemeClr>
                </a:solidFill>
              </a:rPr>
              <a:t>‘..’: representa el directorio padre del actual</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a:t>
            </a:fld>
            <a:endParaRPr lang="es-ES" dirty="0"/>
          </a:p>
        </p:txBody>
      </p:sp>
    </p:spTree>
    <p:extLst>
      <p:ext uri="{BB962C8B-B14F-4D97-AF65-F5344CB8AC3E}">
        <p14:creationId xmlns:p14="http://schemas.microsoft.com/office/powerpoint/2010/main" val="2001545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delgroup</a:t>
            </a:r>
            <a:endParaRPr lang="es-ES" altLang="es-ES" sz="2400" b="1" dirty="0" smtClean="0">
              <a:solidFill>
                <a:srgbClr val="993300"/>
              </a:solidFill>
            </a:endParaRPr>
          </a:p>
          <a:p>
            <a:pPr marL="0" indent="0">
              <a:buNone/>
            </a:pPr>
            <a:r>
              <a:rPr lang="es-ES" altLang="es-ES" sz="2400" b="1" dirty="0" smtClean="0">
                <a:solidFill>
                  <a:srgbClr val="993300"/>
                </a:solidFill>
              </a:rPr>
              <a:t>Propósito</a:t>
            </a:r>
            <a:r>
              <a:rPr lang="es-ES" altLang="es-ES" sz="2400" dirty="0" smtClean="0">
                <a:solidFill>
                  <a:srgbClr val="993300"/>
                </a:solidFill>
              </a:rPr>
              <a:t>: Elimina un grupo de usuarios (¡el grupo, no los usuarios!). No se puede eliminar un grupo si es grupo primario de algún usuario existente.</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delgroup</a:t>
            </a:r>
            <a:r>
              <a:rPr lang="es-ES" altLang="es-ES" sz="2000" dirty="0" smtClean="0">
                <a:solidFill>
                  <a:srgbClr val="993300"/>
                </a:solidFill>
              </a:rPr>
              <a:t> [opciones] grupo</a:t>
            </a:r>
          </a:p>
          <a:p>
            <a:pPr lvl="1" indent="0">
              <a:buNone/>
            </a:pPr>
            <a:r>
              <a:rPr lang="es-ES" altLang="es-ES" sz="2000" dirty="0" err="1" smtClean="0">
                <a:solidFill>
                  <a:srgbClr val="993300"/>
                </a:solidFill>
              </a:rPr>
              <a:t>deluser</a:t>
            </a:r>
            <a:r>
              <a:rPr lang="es-ES" altLang="es-ES" sz="2000" dirty="0" smtClean="0">
                <a:solidFill>
                  <a:srgbClr val="993300"/>
                </a:solidFill>
              </a:rPr>
              <a:t> –</a:t>
            </a:r>
            <a:r>
              <a:rPr lang="es-ES" altLang="es-ES" sz="2000" dirty="0" err="1" smtClean="0">
                <a:solidFill>
                  <a:srgbClr val="993300"/>
                </a:solidFill>
              </a:rPr>
              <a:t>group</a:t>
            </a:r>
            <a:r>
              <a:rPr lang="es-ES" altLang="es-ES" sz="2000" dirty="0" smtClean="0">
                <a:solidFill>
                  <a:srgbClr val="993300"/>
                </a:solidFill>
              </a:rPr>
              <a:t> [opciones] grupo</a:t>
            </a:r>
          </a:p>
          <a:p>
            <a:pPr lvl="1"/>
            <a:r>
              <a:rPr lang="es-ES_tradnl" sz="2000" i="1" dirty="0" smtClean="0">
                <a:solidFill>
                  <a:srgbClr val="993300"/>
                </a:solidFill>
              </a:rPr>
              <a:t>grupo</a:t>
            </a:r>
            <a:r>
              <a:rPr lang="es-ES_tradnl" sz="2000" dirty="0" smtClean="0">
                <a:solidFill>
                  <a:srgbClr val="993300"/>
                </a:solidFill>
              </a:rPr>
              <a:t>: nombre del grupo que se elimina</a:t>
            </a:r>
          </a:p>
          <a:p>
            <a:pPr lvl="1"/>
            <a:r>
              <a:rPr lang="es-ES_tradnl" sz="2000" dirty="0" smtClean="0">
                <a:solidFill>
                  <a:srgbClr val="993300"/>
                </a:solidFill>
              </a:rPr>
              <a:t>Opción:</a:t>
            </a:r>
            <a:endParaRPr lang="es-ES_tradnl" sz="2000" dirty="0">
              <a:solidFill>
                <a:srgbClr val="993300"/>
              </a:solidFill>
            </a:endParaRPr>
          </a:p>
          <a:p>
            <a:pPr lvl="2"/>
            <a:r>
              <a:rPr lang="es-ES_tradnl" sz="1600" i="1" dirty="0" smtClean="0">
                <a:solidFill>
                  <a:srgbClr val="993300"/>
                </a:solidFill>
              </a:rPr>
              <a:t>--</a:t>
            </a:r>
            <a:r>
              <a:rPr lang="es-ES_tradnl" sz="1600" i="1" dirty="0" err="1" smtClean="0">
                <a:solidFill>
                  <a:srgbClr val="993300"/>
                </a:solidFill>
              </a:rPr>
              <a:t>only-if-empty</a:t>
            </a:r>
            <a:r>
              <a:rPr lang="es-ES_tradnl" sz="1600" dirty="0" smtClean="0">
                <a:solidFill>
                  <a:srgbClr val="993300"/>
                </a:solidFill>
              </a:rPr>
              <a:t>: el grupo sólo se elimina si no tiene ningún usuario</a:t>
            </a:r>
            <a:endParaRPr lang="es-ES_tradnl" sz="16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50</a:t>
            </a:fld>
            <a:endParaRPr lang="es-ES" dirty="0"/>
          </a:p>
        </p:txBody>
      </p:sp>
    </p:spTree>
    <p:extLst>
      <p:ext uri="{BB962C8B-B14F-4D97-AF65-F5344CB8AC3E}">
        <p14:creationId xmlns:p14="http://schemas.microsoft.com/office/powerpoint/2010/main" val="16647554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 altLang="es-ES" sz="2400" b="1" dirty="0" smtClean="0">
                <a:solidFill>
                  <a:schemeClr val="accent2">
                    <a:lumMod val="75000"/>
                  </a:schemeClr>
                </a:solidFill>
              </a:rPr>
              <a:t>Derechos de acceso a archivos:</a:t>
            </a:r>
            <a:r>
              <a:rPr lang="es-ES" altLang="es-ES" sz="2400" dirty="0" smtClean="0">
                <a:solidFill>
                  <a:schemeClr val="accent2">
                    <a:lumMod val="75000"/>
                  </a:schemeClr>
                </a:solidFill>
              </a:rPr>
              <a:t> cada archivo y directorio tiene un grupo de tres bits RWX…</a:t>
            </a:r>
          </a:p>
          <a:p>
            <a:pPr lvl="1"/>
            <a:r>
              <a:rPr lang="es-ES" altLang="es-ES" sz="2000" dirty="0" smtClean="0">
                <a:solidFill>
                  <a:schemeClr val="accent2">
                    <a:lumMod val="75000"/>
                  </a:schemeClr>
                </a:solidFill>
              </a:rPr>
              <a:t>Para el propio usuario</a:t>
            </a:r>
          </a:p>
          <a:p>
            <a:pPr lvl="1"/>
            <a:r>
              <a:rPr lang="es-ES" altLang="es-ES" sz="2000" dirty="0" smtClean="0">
                <a:solidFill>
                  <a:schemeClr val="accent2">
                    <a:lumMod val="75000"/>
                  </a:schemeClr>
                </a:solidFill>
              </a:rPr>
              <a:t>Para los usuarios que comparten grupo con él</a:t>
            </a:r>
          </a:p>
          <a:p>
            <a:pPr lvl="1"/>
            <a:r>
              <a:rPr lang="es-ES" altLang="es-ES" sz="2000" dirty="0" smtClean="0">
                <a:solidFill>
                  <a:schemeClr val="accent2">
                    <a:lumMod val="75000"/>
                  </a:schemeClr>
                </a:solidFill>
              </a:rPr>
              <a:t>Para el resto de los usuarios</a:t>
            </a:r>
          </a:p>
          <a:p>
            <a:r>
              <a:rPr lang="es-ES" altLang="es-ES" sz="2400" smtClean="0">
                <a:solidFill>
                  <a:schemeClr val="accent2">
                    <a:lumMod val="75000"/>
                  </a:schemeClr>
                </a:solidFill>
              </a:rPr>
              <a:t>Cada </a:t>
            </a:r>
            <a:r>
              <a:rPr lang="es-ES" altLang="es-ES" sz="2400" dirty="0" smtClean="0">
                <a:solidFill>
                  <a:schemeClr val="accent2">
                    <a:lumMod val="75000"/>
                  </a:schemeClr>
                </a:solidFill>
              </a:rPr>
              <a:t>bit significa…</a:t>
            </a:r>
          </a:p>
          <a:p>
            <a:pPr lvl="1"/>
            <a:r>
              <a:rPr lang="es-ES" altLang="es-ES" sz="2000" dirty="0" smtClean="0">
                <a:solidFill>
                  <a:schemeClr val="accent2">
                    <a:lumMod val="75000"/>
                  </a:schemeClr>
                </a:solidFill>
              </a:rPr>
              <a:t>R: derecho a leer archivo, o listar el contenido de directorio</a:t>
            </a:r>
          </a:p>
          <a:p>
            <a:pPr lvl="1"/>
            <a:r>
              <a:rPr lang="es-ES" altLang="es-ES" sz="2000" dirty="0" smtClean="0">
                <a:solidFill>
                  <a:schemeClr val="accent2">
                    <a:lumMod val="75000"/>
                  </a:schemeClr>
                </a:solidFill>
              </a:rPr>
              <a:t>W: derecho a escribir archivo, o crear archivos en directorio</a:t>
            </a:r>
          </a:p>
          <a:p>
            <a:pPr lvl="1"/>
            <a:r>
              <a:rPr lang="es-ES" altLang="es-ES" sz="2000" dirty="0" smtClean="0">
                <a:solidFill>
                  <a:schemeClr val="accent2">
                    <a:lumMod val="75000"/>
                  </a:schemeClr>
                </a:solidFill>
              </a:rPr>
              <a:t>X: derecho a ejecutar archivo, o </a:t>
            </a:r>
            <a:r>
              <a:rPr lang="es-ES" altLang="es-ES" sz="2000" i="1" dirty="0" smtClean="0">
                <a:solidFill>
                  <a:schemeClr val="accent2">
                    <a:lumMod val="75000"/>
                  </a:schemeClr>
                </a:solidFill>
              </a:rPr>
              <a:t>pasar</a:t>
            </a:r>
            <a:r>
              <a:rPr lang="es-ES" altLang="es-ES" sz="2000" dirty="0" smtClean="0">
                <a:solidFill>
                  <a:schemeClr val="accent2">
                    <a:lumMod val="75000"/>
                  </a:schemeClr>
                </a:solidFill>
              </a:rPr>
              <a:t> a través de directorio</a:t>
            </a:r>
          </a:p>
          <a:p>
            <a:endParaRPr lang="es-ES" altLang="es-ES" sz="2400" smtClean="0">
              <a:solidFill>
                <a:schemeClr val="accent2">
                  <a:lumMod val="75000"/>
                </a:schemeClr>
              </a:solidFill>
            </a:endParaRPr>
          </a:p>
          <a:p>
            <a:r>
              <a:rPr lang="es-ES" altLang="es-ES" sz="2400" smtClean="0">
                <a:solidFill>
                  <a:schemeClr val="accent2">
                    <a:lumMod val="75000"/>
                  </a:schemeClr>
                </a:solidFill>
              </a:rPr>
              <a:t>Para </a:t>
            </a:r>
            <a:r>
              <a:rPr lang="es-ES" altLang="es-ES" sz="2400" dirty="0" smtClean="0">
                <a:solidFill>
                  <a:schemeClr val="accent2">
                    <a:lumMod val="75000"/>
                  </a:schemeClr>
                </a:solidFill>
              </a:rPr>
              <a:t>cambiar estos derechos: </a:t>
            </a:r>
            <a:r>
              <a:rPr lang="es-ES" altLang="es-ES" sz="2400" smtClean="0">
                <a:solidFill>
                  <a:schemeClr val="accent2">
                    <a:lumMod val="75000"/>
                  </a:schemeClr>
                </a:solidFill>
              </a:rPr>
              <a:t>comando </a:t>
            </a:r>
            <a:r>
              <a:rPr lang="es-ES" altLang="es-ES" sz="2400" b="1" smtClean="0">
                <a:solidFill>
                  <a:schemeClr val="accent2">
                    <a:lumMod val="75000"/>
                  </a:schemeClr>
                </a:solidFill>
              </a:rPr>
              <a:t>chmod</a:t>
            </a:r>
          </a:p>
          <a:p>
            <a:r>
              <a:rPr lang="es-ES" altLang="es-ES" sz="2400" smtClean="0">
                <a:solidFill>
                  <a:schemeClr val="accent2">
                    <a:lumMod val="75000"/>
                  </a:schemeClr>
                </a:solidFill>
              </a:rPr>
              <a:t>Para cambiar propietario de un archivo: comandos</a:t>
            </a:r>
            <a:r>
              <a:rPr lang="es-ES" altLang="es-ES" sz="2400" b="1" smtClean="0">
                <a:solidFill>
                  <a:schemeClr val="accent2">
                    <a:lumMod val="75000"/>
                  </a:schemeClr>
                </a:solidFill>
              </a:rPr>
              <a:t> chown/chgrp</a:t>
            </a:r>
            <a:endParaRPr lang="es-ES" altLang="es-ES" sz="2400" b="1" dirty="0" smtClean="0">
              <a:solidFill>
                <a:schemeClr val="accent2">
                  <a:lumMod val="75000"/>
                </a:schemeClr>
              </a:solidFill>
            </a:endParaRPr>
          </a:p>
        </p:txBody>
      </p:sp>
      <p:sp>
        <p:nvSpPr>
          <p:cNvPr id="3" name="Marcador de número de diapositiva 2"/>
          <p:cNvSpPr>
            <a:spLocks noGrp="1"/>
          </p:cNvSpPr>
          <p:nvPr>
            <p:ph type="sldNum" sz="quarter" idx="12"/>
          </p:nvPr>
        </p:nvSpPr>
        <p:spPr>
          <a:xfrm>
            <a:off x="12889904" y="5249485"/>
            <a:ext cx="2133600" cy="365125"/>
          </a:xfrm>
        </p:spPr>
        <p:txBody>
          <a:bodyPr/>
          <a:lstStyle/>
          <a:p>
            <a:fld id="{132FADFE-3B8F-471C-ABF0-DBC7717ECBBC}" type="slidenum">
              <a:rPr lang="es-ES" smtClean="0"/>
              <a:pPr/>
              <a:t>51</a:t>
            </a:fld>
            <a:endParaRPr lang="es-ES" dirty="0"/>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628800"/>
            <a:ext cx="7020905" cy="4667901"/>
          </a:xfrm>
          <a:prstGeom prst="rect">
            <a:avLst/>
          </a:prstGeom>
        </p:spPr>
      </p:pic>
      <p:cxnSp>
        <p:nvCxnSpPr>
          <p:cNvPr id="16" name="Conector recto 15"/>
          <p:cNvCxnSpPr/>
          <p:nvPr/>
        </p:nvCxnSpPr>
        <p:spPr>
          <a:xfrm>
            <a:off x="1326734" y="2506005"/>
            <a:ext cx="216024"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7" name="Conector recto 16"/>
          <p:cNvCxnSpPr/>
          <p:nvPr/>
        </p:nvCxnSpPr>
        <p:spPr>
          <a:xfrm>
            <a:off x="1590232" y="2509645"/>
            <a:ext cx="216024"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8" name="Conector recto 17"/>
          <p:cNvCxnSpPr/>
          <p:nvPr/>
        </p:nvCxnSpPr>
        <p:spPr>
          <a:xfrm>
            <a:off x="1836638" y="2508217"/>
            <a:ext cx="216024" cy="0"/>
          </a:xfrm>
          <a:prstGeom prst="line">
            <a:avLst/>
          </a:prstGeom>
          <a:ln/>
        </p:spPr>
        <p:style>
          <a:lnRef idx="3">
            <a:schemeClr val="accent6"/>
          </a:lnRef>
          <a:fillRef idx="0">
            <a:schemeClr val="accent6"/>
          </a:fillRef>
          <a:effectRef idx="2">
            <a:schemeClr val="accent6"/>
          </a:effectRef>
          <a:fontRef idx="minor">
            <a:schemeClr val="tx1"/>
          </a:fontRef>
        </p:style>
      </p:cxnSp>
      <p:sp>
        <p:nvSpPr>
          <p:cNvPr id="19" name="Llamada rectangular 18"/>
          <p:cNvSpPr/>
          <p:nvPr/>
        </p:nvSpPr>
        <p:spPr>
          <a:xfrm>
            <a:off x="1675569" y="4369666"/>
            <a:ext cx="1600287" cy="576065"/>
          </a:xfrm>
          <a:prstGeom prst="wedgeRectCallout">
            <a:avLst>
              <a:gd name="adj1" fmla="val -66664"/>
              <a:gd name="adj2" fmla="val -36714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Propietario</a:t>
            </a:r>
            <a:endParaRPr lang="es-ES" dirty="0"/>
          </a:p>
        </p:txBody>
      </p:sp>
      <p:sp>
        <p:nvSpPr>
          <p:cNvPr id="20" name="Llamada rectangular 19"/>
          <p:cNvSpPr/>
          <p:nvPr/>
        </p:nvSpPr>
        <p:spPr>
          <a:xfrm>
            <a:off x="3741024" y="4304036"/>
            <a:ext cx="1600287" cy="949401"/>
          </a:xfrm>
          <a:prstGeom prst="wedgeRectCallout">
            <a:avLst>
              <a:gd name="adj1" fmla="val -177709"/>
              <a:gd name="adj2" fmla="val -23373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Mismo grupo que  propietario</a:t>
            </a:r>
            <a:endParaRPr lang="es-ES" dirty="0"/>
          </a:p>
        </p:txBody>
      </p:sp>
      <p:sp>
        <p:nvSpPr>
          <p:cNvPr id="21" name="Llamada rectangular 20"/>
          <p:cNvSpPr/>
          <p:nvPr/>
        </p:nvSpPr>
        <p:spPr>
          <a:xfrm>
            <a:off x="5864765" y="3973783"/>
            <a:ext cx="1600287" cy="949401"/>
          </a:xfrm>
          <a:prstGeom prst="wedgeRectCallout">
            <a:avLst>
              <a:gd name="adj1" fmla="val -294145"/>
              <a:gd name="adj2" fmla="val -20193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Resto de usuarios</a:t>
            </a:r>
            <a:endParaRPr lang="es-ES" dirty="0"/>
          </a:p>
        </p:txBody>
      </p:sp>
    </p:spTree>
    <p:extLst>
      <p:ext uri="{BB962C8B-B14F-4D97-AF65-F5344CB8AC3E}">
        <p14:creationId xmlns:p14="http://schemas.microsoft.com/office/powerpoint/2010/main" val="395290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chmod</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Cambia los derechos de archivos o directorios</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chmod</a:t>
            </a:r>
            <a:r>
              <a:rPr lang="es-ES" altLang="es-ES" sz="2000" dirty="0" smtClean="0">
                <a:solidFill>
                  <a:srgbClr val="993300"/>
                </a:solidFill>
              </a:rPr>
              <a:t> [-R] [</a:t>
            </a:r>
            <a:r>
              <a:rPr lang="es-ES" altLang="es-ES" sz="2000" dirty="0" err="1" smtClean="0">
                <a:solidFill>
                  <a:srgbClr val="993300"/>
                </a:solidFill>
              </a:rPr>
              <a:t>u|g|o|a</a:t>
            </a:r>
            <a:r>
              <a:rPr lang="es-ES" altLang="es-ES" sz="2000" dirty="0" smtClean="0">
                <a:solidFill>
                  <a:srgbClr val="993300"/>
                </a:solidFill>
              </a:rPr>
              <a:t>] [+|-|=] [</a:t>
            </a:r>
            <a:r>
              <a:rPr lang="es-ES" altLang="es-ES" sz="2000" dirty="0" err="1" smtClean="0">
                <a:solidFill>
                  <a:srgbClr val="993300"/>
                </a:solidFill>
              </a:rPr>
              <a:t>r|w|x</a:t>
            </a:r>
            <a:r>
              <a:rPr lang="es-ES" altLang="es-ES" sz="2000" dirty="0" smtClean="0">
                <a:solidFill>
                  <a:srgbClr val="993300"/>
                </a:solidFill>
              </a:rPr>
              <a:t>] archivo</a:t>
            </a:r>
            <a:r>
              <a:rPr lang="es-ES" altLang="es-ES" sz="2000" baseline="-25000" dirty="0" smtClean="0">
                <a:solidFill>
                  <a:srgbClr val="993300"/>
                </a:solidFill>
              </a:rPr>
              <a:t>1</a:t>
            </a:r>
            <a:r>
              <a:rPr lang="es-ES" altLang="es-ES" sz="2000" dirty="0" smtClean="0">
                <a:solidFill>
                  <a:srgbClr val="993300"/>
                </a:solidFill>
              </a:rPr>
              <a:t> [archivo</a:t>
            </a:r>
            <a:r>
              <a:rPr lang="es-ES" altLang="es-ES" sz="2000" baseline="-25000" dirty="0" smtClean="0">
                <a:solidFill>
                  <a:srgbClr val="993300"/>
                </a:solidFill>
              </a:rPr>
              <a:t>2</a:t>
            </a:r>
            <a:r>
              <a:rPr lang="es-ES" altLang="es-ES" sz="2000" dirty="0" smtClean="0">
                <a:solidFill>
                  <a:srgbClr val="993300"/>
                </a:solidFill>
              </a:rPr>
              <a:t> … </a:t>
            </a:r>
            <a:r>
              <a:rPr lang="es-ES" altLang="es-ES" sz="2000" dirty="0" err="1" smtClean="0">
                <a:solidFill>
                  <a:srgbClr val="993300"/>
                </a:solidFill>
              </a:rPr>
              <a:t>archivo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err="1" smtClean="0">
                <a:solidFill>
                  <a:srgbClr val="993300"/>
                </a:solidFill>
              </a:rPr>
              <a:t>archivo</a:t>
            </a:r>
            <a:r>
              <a:rPr lang="es-ES_tradnl" sz="2000" i="1" baseline="-25000" dirty="0" err="1" smtClean="0">
                <a:solidFill>
                  <a:srgbClr val="993300"/>
                </a:solidFill>
              </a:rPr>
              <a:t>i</a:t>
            </a:r>
            <a:r>
              <a:rPr lang="es-ES_tradnl" sz="2000" dirty="0" smtClean="0">
                <a:solidFill>
                  <a:srgbClr val="993300"/>
                </a:solidFill>
              </a:rPr>
              <a:t>: archivos o directorios cuyos derechos se modifican</a:t>
            </a:r>
          </a:p>
          <a:p>
            <a:pPr lvl="1"/>
            <a:r>
              <a:rPr lang="es-ES_tradnl" sz="2000" i="1" dirty="0" smtClean="0">
                <a:solidFill>
                  <a:srgbClr val="993300"/>
                </a:solidFill>
              </a:rPr>
              <a:t>-R</a:t>
            </a:r>
            <a:r>
              <a:rPr lang="es-ES_tradnl" sz="2000" dirty="0" smtClean="0">
                <a:solidFill>
                  <a:srgbClr val="993300"/>
                </a:solidFill>
              </a:rPr>
              <a:t>: procesa recursivamente archivos en subdirectorios</a:t>
            </a:r>
            <a:endParaRPr lang="es-ES_tradnl" sz="2000" i="1" dirty="0" smtClean="0">
              <a:solidFill>
                <a:srgbClr val="993300"/>
              </a:solidFill>
            </a:endParaRPr>
          </a:p>
          <a:p>
            <a:pPr lvl="1"/>
            <a:r>
              <a:rPr lang="es-ES_tradnl" sz="2000" i="1" dirty="0" smtClean="0">
                <a:solidFill>
                  <a:srgbClr val="993300"/>
                </a:solidFill>
              </a:rPr>
              <a:t>u, g, o, a</a:t>
            </a:r>
            <a:r>
              <a:rPr lang="es-ES_tradnl" sz="2000" dirty="0" smtClean="0">
                <a:solidFill>
                  <a:srgbClr val="993300"/>
                </a:solidFill>
              </a:rPr>
              <a:t>: representan a propietario (</a:t>
            </a:r>
            <a:r>
              <a:rPr lang="es-ES_tradnl" sz="2000" b="1" dirty="0" err="1" smtClean="0">
                <a:solidFill>
                  <a:srgbClr val="993300"/>
                </a:solidFill>
              </a:rPr>
              <a:t>u</a:t>
            </a:r>
            <a:r>
              <a:rPr lang="es-ES_tradnl" sz="2000" dirty="0" err="1" smtClean="0">
                <a:solidFill>
                  <a:srgbClr val="993300"/>
                </a:solidFill>
              </a:rPr>
              <a:t>ser</a:t>
            </a:r>
            <a:r>
              <a:rPr lang="es-ES_tradnl" sz="2000" dirty="0" smtClean="0">
                <a:solidFill>
                  <a:srgbClr val="993300"/>
                </a:solidFill>
              </a:rPr>
              <a:t>), otros usuarios del grupo del propietario (</a:t>
            </a:r>
            <a:r>
              <a:rPr lang="es-ES_tradnl" sz="2000" b="1" dirty="0" err="1" smtClean="0">
                <a:solidFill>
                  <a:srgbClr val="993300"/>
                </a:solidFill>
              </a:rPr>
              <a:t>g</a:t>
            </a:r>
            <a:r>
              <a:rPr lang="es-ES_tradnl" sz="2000" dirty="0" err="1" smtClean="0">
                <a:solidFill>
                  <a:srgbClr val="993300"/>
                </a:solidFill>
              </a:rPr>
              <a:t>roup</a:t>
            </a:r>
            <a:r>
              <a:rPr lang="es-ES_tradnl" sz="2000" dirty="0" smtClean="0">
                <a:solidFill>
                  <a:srgbClr val="993300"/>
                </a:solidFill>
              </a:rPr>
              <a:t>), resto de usuarios (</a:t>
            </a:r>
            <a:r>
              <a:rPr lang="es-ES_tradnl" sz="2000" b="1" dirty="0" err="1" smtClean="0">
                <a:solidFill>
                  <a:srgbClr val="993300"/>
                </a:solidFill>
              </a:rPr>
              <a:t>o</a:t>
            </a:r>
            <a:r>
              <a:rPr lang="es-ES_tradnl" sz="2000" dirty="0" err="1" smtClean="0">
                <a:solidFill>
                  <a:srgbClr val="993300"/>
                </a:solidFill>
              </a:rPr>
              <a:t>ther</a:t>
            </a:r>
            <a:r>
              <a:rPr lang="es-ES_tradnl" sz="2000" dirty="0" smtClean="0">
                <a:solidFill>
                  <a:srgbClr val="993300"/>
                </a:solidFill>
              </a:rPr>
              <a:t>), o todos los anteriores (</a:t>
            </a:r>
            <a:r>
              <a:rPr lang="es-ES_tradnl" sz="2000" b="1" dirty="0" err="1" smtClean="0">
                <a:solidFill>
                  <a:srgbClr val="993300"/>
                </a:solidFill>
              </a:rPr>
              <a:t>a</a:t>
            </a:r>
            <a:r>
              <a:rPr lang="es-ES_tradnl" sz="2000" dirty="0" err="1" smtClean="0">
                <a:solidFill>
                  <a:srgbClr val="993300"/>
                </a:solidFill>
              </a:rPr>
              <a:t>ll</a:t>
            </a:r>
            <a:r>
              <a:rPr lang="es-ES_tradnl" sz="2000" dirty="0" smtClean="0">
                <a:solidFill>
                  <a:srgbClr val="993300"/>
                </a:solidFill>
              </a:rPr>
              <a:t>)</a:t>
            </a:r>
          </a:p>
          <a:p>
            <a:pPr lvl="1"/>
            <a:r>
              <a:rPr lang="es-ES_tradnl" sz="2000" dirty="0" smtClean="0">
                <a:solidFill>
                  <a:srgbClr val="993300"/>
                </a:solidFill>
              </a:rPr>
              <a:t>‘</a:t>
            </a:r>
            <a:r>
              <a:rPr lang="es-ES_tradnl" sz="2000" i="1" dirty="0" smtClean="0">
                <a:solidFill>
                  <a:srgbClr val="993300"/>
                </a:solidFill>
              </a:rPr>
              <a:t>+</a:t>
            </a:r>
            <a:r>
              <a:rPr lang="es-ES_tradnl" sz="2000" dirty="0" smtClean="0">
                <a:solidFill>
                  <a:srgbClr val="993300"/>
                </a:solidFill>
              </a:rPr>
              <a:t>’ concede, ‘-’ elimina y ‘=’ establece los derechos que siguen</a:t>
            </a:r>
          </a:p>
          <a:p>
            <a:pPr lvl="1"/>
            <a:r>
              <a:rPr lang="es-ES_tradnl" sz="2000" i="1" dirty="0" smtClean="0">
                <a:solidFill>
                  <a:srgbClr val="993300"/>
                </a:solidFill>
              </a:rPr>
              <a:t>r, w, x</a:t>
            </a:r>
            <a:r>
              <a:rPr lang="es-ES_tradnl" sz="2000" dirty="0" smtClean="0">
                <a:solidFill>
                  <a:srgbClr val="993300"/>
                </a:solidFill>
              </a:rPr>
              <a:t>: derechos que se establecen o eliminan</a:t>
            </a:r>
          </a:p>
          <a:p>
            <a:pPr lvl="1"/>
            <a:r>
              <a:rPr lang="es-ES_tradnl" sz="2000" dirty="0" smtClean="0">
                <a:solidFill>
                  <a:srgbClr val="993300"/>
                </a:solidFill>
              </a:rPr>
              <a:t>Se pueden establecer o eliminar varios grupos de derechos, separados por comas</a:t>
            </a:r>
            <a:endParaRPr lang="es-ES_tradnl" sz="20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52</a:t>
            </a:fld>
            <a:endParaRPr lang="es-ES" dirty="0"/>
          </a:p>
        </p:txBody>
      </p:sp>
    </p:spTree>
    <p:extLst>
      <p:ext uri="{BB962C8B-B14F-4D97-AF65-F5344CB8AC3E}">
        <p14:creationId xmlns:p14="http://schemas.microsoft.com/office/powerpoint/2010/main" val="1824875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chmod</a:t>
            </a:r>
            <a:r>
              <a:rPr lang="es-ES" altLang="es-ES" sz="2400" b="1" dirty="0" smtClean="0">
                <a:solidFill>
                  <a:srgbClr val="993300"/>
                </a:solidFill>
              </a:rPr>
              <a:t> </a:t>
            </a:r>
            <a:r>
              <a:rPr lang="es-ES" altLang="es-ES" sz="2400" dirty="0" smtClean="0">
                <a:solidFill>
                  <a:srgbClr val="993300"/>
                </a:solidFill>
              </a:rPr>
              <a:t>(cont.)</a:t>
            </a:r>
            <a:endParaRPr lang="es-ES" altLang="es-ES" sz="2400" b="1" dirty="0" smtClean="0">
              <a:solidFill>
                <a:srgbClr val="993300"/>
              </a:solidFill>
            </a:endParaRPr>
          </a:p>
          <a:p>
            <a:r>
              <a:rPr lang="es-ES" altLang="es-ES" sz="2400" b="1" dirty="0" smtClean="0">
                <a:solidFill>
                  <a:srgbClr val="993300"/>
                </a:solidFill>
              </a:rPr>
              <a:t>Formato alternativo</a:t>
            </a:r>
            <a:r>
              <a:rPr lang="es-ES" altLang="es-ES" sz="2400" dirty="0" smtClean="0">
                <a:solidFill>
                  <a:srgbClr val="993300"/>
                </a:solidFill>
              </a:rPr>
              <a:t>: </a:t>
            </a:r>
          </a:p>
          <a:p>
            <a:pPr lvl="1" indent="0">
              <a:buNone/>
            </a:pPr>
            <a:r>
              <a:rPr lang="es-ES" altLang="es-ES" sz="2000" dirty="0" err="1" smtClean="0">
                <a:solidFill>
                  <a:srgbClr val="993300"/>
                </a:solidFill>
              </a:rPr>
              <a:t>chmod</a:t>
            </a:r>
            <a:r>
              <a:rPr lang="es-ES" altLang="es-ES" sz="2000" dirty="0" smtClean="0">
                <a:solidFill>
                  <a:srgbClr val="993300"/>
                </a:solidFill>
              </a:rPr>
              <a:t> [-R] código-octal archivo</a:t>
            </a:r>
            <a:r>
              <a:rPr lang="es-ES" altLang="es-ES" sz="2000" baseline="-25000" dirty="0" smtClean="0">
                <a:solidFill>
                  <a:srgbClr val="993300"/>
                </a:solidFill>
              </a:rPr>
              <a:t>1</a:t>
            </a:r>
            <a:r>
              <a:rPr lang="es-ES" altLang="es-ES" sz="2000" dirty="0" smtClean="0">
                <a:solidFill>
                  <a:srgbClr val="993300"/>
                </a:solidFill>
              </a:rPr>
              <a:t> [archivo</a:t>
            </a:r>
            <a:r>
              <a:rPr lang="es-ES" altLang="es-ES" sz="2000" baseline="-25000" dirty="0" smtClean="0">
                <a:solidFill>
                  <a:srgbClr val="993300"/>
                </a:solidFill>
              </a:rPr>
              <a:t>2</a:t>
            </a:r>
            <a:r>
              <a:rPr lang="es-ES" altLang="es-ES" sz="2000" dirty="0" smtClean="0">
                <a:solidFill>
                  <a:srgbClr val="993300"/>
                </a:solidFill>
              </a:rPr>
              <a:t> … </a:t>
            </a:r>
            <a:r>
              <a:rPr lang="es-ES" altLang="es-ES" sz="2000" dirty="0" err="1" smtClean="0">
                <a:solidFill>
                  <a:srgbClr val="993300"/>
                </a:solidFill>
              </a:rPr>
              <a:t>archivo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smtClean="0">
                <a:solidFill>
                  <a:srgbClr val="993300"/>
                </a:solidFill>
              </a:rPr>
              <a:t>código-octal</a:t>
            </a:r>
            <a:r>
              <a:rPr lang="es-ES_tradnl" sz="2000" dirty="0" smtClean="0">
                <a:solidFill>
                  <a:srgbClr val="993300"/>
                </a:solidFill>
              </a:rPr>
              <a:t>: código de tres dígitos, representando el primero los tres derechos para </a:t>
            </a:r>
            <a:r>
              <a:rPr lang="es-ES_tradnl" sz="2000" dirty="0" err="1" smtClean="0">
                <a:solidFill>
                  <a:srgbClr val="993300"/>
                </a:solidFill>
              </a:rPr>
              <a:t>user</a:t>
            </a:r>
            <a:r>
              <a:rPr lang="es-ES_tradnl" sz="2000" dirty="0" smtClean="0">
                <a:solidFill>
                  <a:srgbClr val="993300"/>
                </a:solidFill>
              </a:rPr>
              <a:t>, el segundo los tres derechos para </a:t>
            </a:r>
            <a:r>
              <a:rPr lang="es-ES_tradnl" sz="2000" dirty="0" err="1" smtClean="0">
                <a:solidFill>
                  <a:srgbClr val="993300"/>
                </a:solidFill>
              </a:rPr>
              <a:t>group</a:t>
            </a:r>
            <a:r>
              <a:rPr lang="es-ES_tradnl" sz="2000" dirty="0" smtClean="0">
                <a:solidFill>
                  <a:srgbClr val="993300"/>
                </a:solidFill>
              </a:rPr>
              <a:t>, y el tercero los tres derechos para </a:t>
            </a:r>
            <a:r>
              <a:rPr lang="es-ES_tradnl" sz="2000" dirty="0" err="1" smtClean="0">
                <a:solidFill>
                  <a:srgbClr val="993300"/>
                </a:solidFill>
              </a:rPr>
              <a:t>other</a:t>
            </a:r>
            <a:r>
              <a:rPr lang="es-ES_tradnl" sz="2000" dirty="0" smtClean="0">
                <a:solidFill>
                  <a:srgbClr val="993300"/>
                </a:solidFill>
              </a:rPr>
              <a:t>, calculado como la suma de:</a:t>
            </a:r>
          </a:p>
          <a:p>
            <a:pPr lvl="2"/>
            <a:r>
              <a:rPr lang="es-ES_tradnl" sz="1600" dirty="0" smtClean="0">
                <a:solidFill>
                  <a:srgbClr val="993300"/>
                </a:solidFill>
              </a:rPr>
              <a:t>R= 4</a:t>
            </a:r>
          </a:p>
          <a:p>
            <a:pPr lvl="2"/>
            <a:r>
              <a:rPr lang="es-ES_tradnl" sz="1600" dirty="0" smtClean="0">
                <a:solidFill>
                  <a:srgbClr val="993300"/>
                </a:solidFill>
              </a:rPr>
              <a:t>W= 2</a:t>
            </a:r>
          </a:p>
          <a:p>
            <a:pPr lvl="2"/>
            <a:r>
              <a:rPr lang="es-ES_tradnl" sz="1600" dirty="0" smtClean="0">
                <a:solidFill>
                  <a:srgbClr val="993300"/>
                </a:solidFill>
              </a:rPr>
              <a:t>X= 1</a:t>
            </a:r>
          </a:p>
          <a:p>
            <a:r>
              <a:rPr lang="es-ES" altLang="es-ES" sz="2400" dirty="0" smtClean="0">
                <a:solidFill>
                  <a:srgbClr val="993300"/>
                </a:solidFill>
              </a:rPr>
              <a:t>Ejemplo:</a:t>
            </a:r>
            <a:endParaRPr lang="es-ES" altLang="es-ES" sz="2400" dirty="0">
              <a:solidFill>
                <a:srgbClr val="993300"/>
              </a:solidFill>
            </a:endParaRPr>
          </a:p>
          <a:p>
            <a:pPr marL="182563" lvl="1" indent="0">
              <a:buNone/>
            </a:pPr>
            <a:r>
              <a:rPr lang="es-ES" sz="1600" b="1" dirty="0" err="1">
                <a:solidFill>
                  <a:srgbClr val="993300"/>
                </a:solidFill>
              </a:rPr>
              <a:t>chmod</a:t>
            </a:r>
            <a:r>
              <a:rPr lang="es-ES" sz="1600" b="1" dirty="0">
                <a:solidFill>
                  <a:srgbClr val="993300"/>
                </a:solidFill>
              </a:rPr>
              <a:t> </a:t>
            </a:r>
            <a:r>
              <a:rPr lang="es-ES" sz="1600" b="1" dirty="0" smtClean="0">
                <a:solidFill>
                  <a:srgbClr val="993300"/>
                </a:solidFill>
              </a:rPr>
              <a:t>a=</a:t>
            </a:r>
            <a:r>
              <a:rPr lang="es-ES" sz="1600" b="1" dirty="0" err="1" smtClean="0">
                <a:solidFill>
                  <a:srgbClr val="993300"/>
                </a:solidFill>
              </a:rPr>
              <a:t>rwx,go</a:t>
            </a:r>
            <a:r>
              <a:rPr lang="es-ES" sz="1600" b="1" dirty="0" smtClean="0">
                <a:solidFill>
                  <a:srgbClr val="993300"/>
                </a:solidFill>
              </a:rPr>
              <a:t>=x </a:t>
            </a:r>
            <a:r>
              <a:rPr lang="es-ES" sz="1600" b="1" dirty="0" err="1" smtClean="0">
                <a:solidFill>
                  <a:srgbClr val="993300"/>
                </a:solidFill>
              </a:rPr>
              <a:t>profile.rc</a:t>
            </a:r>
            <a:r>
              <a:rPr lang="es-ES" sz="1600" b="1" dirty="0" smtClean="0">
                <a:solidFill>
                  <a:srgbClr val="993300"/>
                </a:solidFill>
              </a:rPr>
              <a:t>    </a:t>
            </a:r>
            <a:r>
              <a:rPr lang="es-ES" sz="1600" dirty="0" smtClean="0">
                <a:solidFill>
                  <a:srgbClr val="993300"/>
                </a:solidFill>
              </a:rPr>
              <a:t>es equivalente a    </a:t>
            </a:r>
            <a:r>
              <a:rPr lang="es-ES" sz="1600" b="1" dirty="0" err="1" smtClean="0">
                <a:solidFill>
                  <a:srgbClr val="993300"/>
                </a:solidFill>
              </a:rPr>
              <a:t>chmod</a:t>
            </a:r>
            <a:r>
              <a:rPr lang="es-ES" sz="1600" b="1" dirty="0" smtClean="0">
                <a:solidFill>
                  <a:srgbClr val="993300"/>
                </a:solidFill>
              </a:rPr>
              <a:t> 711 </a:t>
            </a:r>
            <a:r>
              <a:rPr lang="es-ES" sz="1600" b="1" dirty="0" err="1" smtClean="0">
                <a:solidFill>
                  <a:srgbClr val="993300"/>
                </a:solidFill>
              </a:rPr>
              <a:t>profile.rc</a:t>
            </a:r>
            <a:endParaRPr lang="es-ES" sz="1600" b="1" dirty="0" smtClean="0">
              <a:solidFill>
                <a:srgbClr val="993300"/>
              </a:solidFill>
            </a:endParaRPr>
          </a:p>
          <a:p>
            <a:pPr marL="0" indent="0">
              <a:buNone/>
            </a:pPr>
            <a:endParaRPr lang="es-ES_tradnl" sz="2400" dirty="0" smtClean="0">
              <a:solidFill>
                <a:srgbClr val="993300"/>
              </a:solidFill>
            </a:endParaRPr>
          </a:p>
          <a:p>
            <a:pPr marL="914400" lvl="2" indent="0">
              <a:buNone/>
            </a:pPr>
            <a:endParaRPr lang="es-ES_tradnl" sz="16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53</a:t>
            </a:fld>
            <a:endParaRPr lang="es-ES" dirty="0"/>
          </a:p>
        </p:txBody>
      </p:sp>
    </p:spTree>
    <p:extLst>
      <p:ext uri="{BB962C8B-B14F-4D97-AF65-F5344CB8AC3E}">
        <p14:creationId xmlns:p14="http://schemas.microsoft.com/office/powerpoint/2010/main" val="10033777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a:t>
            </a:r>
            <a:r>
              <a:rPr lang="es-ES" altLang="es-ES" sz="2400" smtClean="0">
                <a:solidFill>
                  <a:srgbClr val="993300"/>
                </a:solidFill>
              </a:rPr>
              <a:t>: </a:t>
            </a:r>
            <a:r>
              <a:rPr lang="es-ES" altLang="es-ES" sz="2400" b="1" smtClean="0">
                <a:solidFill>
                  <a:srgbClr val="993300"/>
                </a:solidFill>
              </a:rPr>
              <a:t>chown</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a:t>
            </a:r>
            <a:r>
              <a:rPr lang="es-ES" altLang="es-ES" sz="2400" smtClean="0">
                <a:solidFill>
                  <a:srgbClr val="993300"/>
                </a:solidFill>
              </a:rPr>
              <a:t>Cambia el usuario (y opcionalmente el grupo) propietario de un archivo. Este comando requiere derechos de administración.</a:t>
            </a:r>
            <a:endParaRPr lang="es-ES" altLang="es-ES" sz="2400" dirty="0" smtClean="0">
              <a:solidFill>
                <a:srgbClr val="993300"/>
              </a:solidFill>
            </a:endParaRP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smtClean="0">
                <a:solidFill>
                  <a:srgbClr val="993300"/>
                </a:solidFill>
              </a:rPr>
              <a:t>chown [-</a:t>
            </a:r>
            <a:r>
              <a:rPr lang="es-ES" altLang="es-ES" sz="2000" dirty="0" smtClean="0">
                <a:solidFill>
                  <a:srgbClr val="993300"/>
                </a:solidFill>
              </a:rPr>
              <a:t>R</a:t>
            </a:r>
            <a:r>
              <a:rPr lang="es-ES" altLang="es-ES" sz="2000" smtClean="0">
                <a:solidFill>
                  <a:srgbClr val="993300"/>
                </a:solidFill>
              </a:rPr>
              <a:t>] usuario archivo</a:t>
            </a:r>
            <a:r>
              <a:rPr lang="es-ES" altLang="es-ES" sz="2000" baseline="-25000" smtClean="0">
                <a:solidFill>
                  <a:srgbClr val="993300"/>
                </a:solidFill>
              </a:rPr>
              <a:t>1</a:t>
            </a:r>
            <a:r>
              <a:rPr lang="es-ES" altLang="es-ES" sz="2000" smtClean="0">
                <a:solidFill>
                  <a:srgbClr val="993300"/>
                </a:solidFill>
              </a:rPr>
              <a:t> </a:t>
            </a:r>
            <a:r>
              <a:rPr lang="es-ES" altLang="es-ES" sz="2000" dirty="0" smtClean="0">
                <a:solidFill>
                  <a:srgbClr val="993300"/>
                </a:solidFill>
              </a:rPr>
              <a:t>[archivo</a:t>
            </a:r>
            <a:r>
              <a:rPr lang="es-ES" altLang="es-ES" sz="2000" baseline="-25000" dirty="0" smtClean="0">
                <a:solidFill>
                  <a:srgbClr val="993300"/>
                </a:solidFill>
              </a:rPr>
              <a:t>2</a:t>
            </a:r>
            <a:r>
              <a:rPr lang="es-ES" altLang="es-ES" sz="2000" dirty="0" smtClean="0">
                <a:solidFill>
                  <a:srgbClr val="993300"/>
                </a:solidFill>
              </a:rPr>
              <a:t> … </a:t>
            </a:r>
            <a:r>
              <a:rPr lang="es-ES" altLang="es-ES" sz="2000" dirty="0" err="1" smtClean="0">
                <a:solidFill>
                  <a:srgbClr val="993300"/>
                </a:solidFill>
              </a:rPr>
              <a:t>archivo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err="1" smtClean="0">
                <a:solidFill>
                  <a:srgbClr val="993300"/>
                </a:solidFill>
              </a:rPr>
              <a:t>archivo</a:t>
            </a:r>
            <a:r>
              <a:rPr lang="es-ES_tradnl" sz="2000" i="1" baseline="-25000" dirty="0" err="1" smtClean="0">
                <a:solidFill>
                  <a:srgbClr val="993300"/>
                </a:solidFill>
              </a:rPr>
              <a:t>i</a:t>
            </a:r>
            <a:r>
              <a:rPr lang="es-ES_tradnl" sz="2000" dirty="0" smtClean="0">
                <a:solidFill>
                  <a:srgbClr val="993300"/>
                </a:solidFill>
              </a:rPr>
              <a:t>: archivos o </a:t>
            </a:r>
            <a:r>
              <a:rPr lang="es-ES_tradnl" sz="2000" smtClean="0">
                <a:solidFill>
                  <a:srgbClr val="993300"/>
                </a:solidFill>
              </a:rPr>
              <a:t>directorios cuyo propietario se cambian</a:t>
            </a:r>
            <a:endParaRPr lang="es-ES_tradnl" sz="2000" dirty="0" smtClean="0">
              <a:solidFill>
                <a:srgbClr val="993300"/>
              </a:solidFill>
            </a:endParaRPr>
          </a:p>
          <a:p>
            <a:pPr lvl="1"/>
            <a:r>
              <a:rPr lang="es-ES_tradnl" sz="2000" i="1" dirty="0" smtClean="0">
                <a:solidFill>
                  <a:srgbClr val="993300"/>
                </a:solidFill>
              </a:rPr>
              <a:t>-R</a:t>
            </a:r>
            <a:r>
              <a:rPr lang="es-ES_tradnl" sz="2000" dirty="0" smtClean="0">
                <a:solidFill>
                  <a:srgbClr val="993300"/>
                </a:solidFill>
              </a:rPr>
              <a:t>: procesa recursivamente archivos en subdirectorios</a:t>
            </a:r>
            <a:endParaRPr lang="es-ES_tradnl" sz="2000" i="1" dirty="0" smtClean="0">
              <a:solidFill>
                <a:srgbClr val="993300"/>
              </a:solidFill>
            </a:endParaRPr>
          </a:p>
          <a:p>
            <a:pPr lvl="1"/>
            <a:r>
              <a:rPr lang="es-ES_tradnl" sz="2000" i="1" smtClean="0">
                <a:solidFill>
                  <a:srgbClr val="993300"/>
                </a:solidFill>
              </a:rPr>
              <a:t>usuario</a:t>
            </a:r>
            <a:r>
              <a:rPr lang="es-ES_tradnl" sz="2000" smtClean="0">
                <a:solidFill>
                  <a:srgbClr val="993300"/>
                </a:solidFill>
              </a:rPr>
              <a:t>: nombre de login o UID del nuevo propietario del archivo. </a:t>
            </a:r>
          </a:p>
          <a:p>
            <a:pPr lvl="1"/>
            <a:r>
              <a:rPr lang="es-ES_tradnl" sz="2000" i="1" smtClean="0">
                <a:solidFill>
                  <a:srgbClr val="993300"/>
                </a:solidFill>
              </a:rPr>
              <a:t>Nota</a:t>
            </a:r>
            <a:r>
              <a:rPr lang="es-ES_tradnl" sz="2000" smtClean="0">
                <a:solidFill>
                  <a:srgbClr val="993300"/>
                </a:solidFill>
              </a:rPr>
              <a:t>: se puede usar la sintaxis </a:t>
            </a:r>
            <a:r>
              <a:rPr lang="es-ES_tradnl" sz="2000" i="1" smtClean="0">
                <a:solidFill>
                  <a:srgbClr val="993300"/>
                </a:solidFill>
              </a:rPr>
              <a:t>usuario:grupo</a:t>
            </a:r>
            <a:r>
              <a:rPr lang="es-ES_tradnl" sz="2000" smtClean="0">
                <a:solidFill>
                  <a:srgbClr val="993300"/>
                </a:solidFill>
              </a:rPr>
              <a:t> para cambiar simultáneamente usuario y grupo</a:t>
            </a:r>
            <a:endParaRPr lang="es-ES_tradnl"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54</a:t>
            </a:fld>
            <a:endParaRPr lang="es-ES" dirty="0"/>
          </a:p>
        </p:txBody>
      </p:sp>
    </p:spTree>
    <p:extLst>
      <p:ext uri="{BB962C8B-B14F-4D97-AF65-F5344CB8AC3E}">
        <p14:creationId xmlns:p14="http://schemas.microsoft.com/office/powerpoint/2010/main" val="37937173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a:t>
            </a:r>
            <a:r>
              <a:rPr lang="es-ES" altLang="es-ES" sz="2400" smtClean="0">
                <a:solidFill>
                  <a:srgbClr val="993300"/>
                </a:solidFill>
              </a:rPr>
              <a:t>: </a:t>
            </a:r>
            <a:r>
              <a:rPr lang="es-ES" altLang="es-ES" sz="2400" b="1" smtClean="0">
                <a:solidFill>
                  <a:srgbClr val="993300"/>
                </a:solidFill>
              </a:rPr>
              <a:t>chgrp</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a:t>
            </a:r>
            <a:r>
              <a:rPr lang="es-ES" altLang="es-ES" sz="2400" smtClean="0">
                <a:solidFill>
                  <a:srgbClr val="993300"/>
                </a:solidFill>
              </a:rPr>
              <a:t>Cambia el grupo propietario de un archivo. Este comando requiere derechos de administración.</a:t>
            </a:r>
            <a:endParaRPr lang="es-ES" altLang="es-ES" sz="2400" dirty="0" smtClean="0">
              <a:solidFill>
                <a:srgbClr val="993300"/>
              </a:solidFill>
            </a:endParaRP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smtClean="0">
                <a:solidFill>
                  <a:srgbClr val="993300"/>
                </a:solidFill>
              </a:rPr>
              <a:t>chgrp [-</a:t>
            </a:r>
            <a:r>
              <a:rPr lang="es-ES" altLang="es-ES" sz="2000" dirty="0" smtClean="0">
                <a:solidFill>
                  <a:srgbClr val="993300"/>
                </a:solidFill>
              </a:rPr>
              <a:t>R</a:t>
            </a:r>
            <a:r>
              <a:rPr lang="es-ES" altLang="es-ES" sz="2000" smtClean="0">
                <a:solidFill>
                  <a:srgbClr val="993300"/>
                </a:solidFill>
              </a:rPr>
              <a:t>] grupo archivo</a:t>
            </a:r>
            <a:r>
              <a:rPr lang="es-ES" altLang="es-ES" sz="2000" baseline="-25000" smtClean="0">
                <a:solidFill>
                  <a:srgbClr val="993300"/>
                </a:solidFill>
              </a:rPr>
              <a:t>1</a:t>
            </a:r>
            <a:r>
              <a:rPr lang="es-ES" altLang="es-ES" sz="2000" smtClean="0">
                <a:solidFill>
                  <a:srgbClr val="993300"/>
                </a:solidFill>
              </a:rPr>
              <a:t> </a:t>
            </a:r>
            <a:r>
              <a:rPr lang="es-ES" altLang="es-ES" sz="2000" dirty="0" smtClean="0">
                <a:solidFill>
                  <a:srgbClr val="993300"/>
                </a:solidFill>
              </a:rPr>
              <a:t>[archivo</a:t>
            </a:r>
            <a:r>
              <a:rPr lang="es-ES" altLang="es-ES" sz="2000" baseline="-25000" dirty="0" smtClean="0">
                <a:solidFill>
                  <a:srgbClr val="993300"/>
                </a:solidFill>
              </a:rPr>
              <a:t>2</a:t>
            </a:r>
            <a:r>
              <a:rPr lang="es-ES" altLang="es-ES" sz="2000" dirty="0" smtClean="0">
                <a:solidFill>
                  <a:srgbClr val="993300"/>
                </a:solidFill>
              </a:rPr>
              <a:t> … </a:t>
            </a:r>
            <a:r>
              <a:rPr lang="es-ES" altLang="es-ES" sz="2000" dirty="0" err="1" smtClean="0">
                <a:solidFill>
                  <a:srgbClr val="993300"/>
                </a:solidFill>
              </a:rPr>
              <a:t>archivo</a:t>
            </a:r>
            <a:r>
              <a:rPr lang="es-ES" altLang="es-ES" sz="2000" baseline="-25000" dirty="0" err="1" smtClean="0">
                <a:solidFill>
                  <a:srgbClr val="993300"/>
                </a:solidFill>
              </a:rPr>
              <a:t>n</a:t>
            </a:r>
            <a:r>
              <a:rPr lang="es-ES" altLang="es-ES" sz="2000" dirty="0" smtClean="0">
                <a:solidFill>
                  <a:srgbClr val="993300"/>
                </a:solidFill>
              </a:rPr>
              <a:t>]</a:t>
            </a:r>
          </a:p>
          <a:p>
            <a:pPr lvl="1"/>
            <a:r>
              <a:rPr lang="es-ES_tradnl" sz="2000" i="1" dirty="0" err="1" smtClean="0">
                <a:solidFill>
                  <a:srgbClr val="993300"/>
                </a:solidFill>
              </a:rPr>
              <a:t>archivo</a:t>
            </a:r>
            <a:r>
              <a:rPr lang="es-ES_tradnl" sz="2000" i="1" baseline="-25000" dirty="0" err="1" smtClean="0">
                <a:solidFill>
                  <a:srgbClr val="993300"/>
                </a:solidFill>
              </a:rPr>
              <a:t>i</a:t>
            </a:r>
            <a:r>
              <a:rPr lang="es-ES_tradnl" sz="2000" dirty="0" smtClean="0">
                <a:solidFill>
                  <a:srgbClr val="993300"/>
                </a:solidFill>
              </a:rPr>
              <a:t>: archivos o </a:t>
            </a:r>
            <a:r>
              <a:rPr lang="es-ES_tradnl" sz="2000" smtClean="0">
                <a:solidFill>
                  <a:srgbClr val="993300"/>
                </a:solidFill>
              </a:rPr>
              <a:t>directorios cuyo grupo se cambian</a:t>
            </a:r>
            <a:endParaRPr lang="es-ES_tradnl" sz="2000" dirty="0" smtClean="0">
              <a:solidFill>
                <a:srgbClr val="993300"/>
              </a:solidFill>
            </a:endParaRPr>
          </a:p>
          <a:p>
            <a:pPr lvl="1"/>
            <a:r>
              <a:rPr lang="es-ES_tradnl" sz="2000" i="1" dirty="0" smtClean="0">
                <a:solidFill>
                  <a:srgbClr val="993300"/>
                </a:solidFill>
              </a:rPr>
              <a:t>-R</a:t>
            </a:r>
            <a:r>
              <a:rPr lang="es-ES_tradnl" sz="2000" dirty="0" smtClean="0">
                <a:solidFill>
                  <a:srgbClr val="993300"/>
                </a:solidFill>
              </a:rPr>
              <a:t>: procesa recursivamente archivos en subdirectorios</a:t>
            </a:r>
            <a:endParaRPr lang="es-ES_tradnl" sz="2000" i="1" dirty="0" smtClean="0">
              <a:solidFill>
                <a:srgbClr val="993300"/>
              </a:solidFill>
            </a:endParaRPr>
          </a:p>
          <a:p>
            <a:pPr lvl="1"/>
            <a:r>
              <a:rPr lang="es-ES_tradnl" sz="2000" i="1" smtClean="0">
                <a:solidFill>
                  <a:srgbClr val="993300"/>
                </a:solidFill>
              </a:rPr>
              <a:t>grupo</a:t>
            </a:r>
            <a:r>
              <a:rPr lang="es-ES_tradnl" sz="2000" smtClean="0">
                <a:solidFill>
                  <a:srgbClr val="993300"/>
                </a:solidFill>
              </a:rPr>
              <a:t>: nombre del nuevo grupo propietario del archivo</a:t>
            </a:r>
            <a:endParaRPr lang="es-ES_tradnl"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55</a:t>
            </a:fld>
            <a:endParaRPr lang="es-ES" dirty="0"/>
          </a:p>
        </p:txBody>
      </p:sp>
    </p:spTree>
    <p:extLst>
      <p:ext uri="{BB962C8B-B14F-4D97-AF65-F5344CB8AC3E}">
        <p14:creationId xmlns:p14="http://schemas.microsoft.com/office/powerpoint/2010/main" val="21377199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 altLang="es-ES" sz="2400" dirty="0" smtClean="0">
                <a:solidFill>
                  <a:schemeClr val="accent2">
                    <a:lumMod val="75000"/>
                  </a:schemeClr>
                </a:solidFill>
              </a:rPr>
              <a:t>Cada usuario solo puede modificar los derechos de </a:t>
            </a:r>
            <a:r>
              <a:rPr lang="es-ES" altLang="es-ES" sz="2400" b="1" dirty="0" smtClean="0">
                <a:solidFill>
                  <a:schemeClr val="accent2">
                    <a:lumMod val="75000"/>
                  </a:schemeClr>
                </a:solidFill>
              </a:rPr>
              <a:t>sus</a:t>
            </a:r>
            <a:r>
              <a:rPr lang="es-ES" altLang="es-ES" sz="2400" dirty="0" smtClean="0">
                <a:solidFill>
                  <a:schemeClr val="accent2">
                    <a:lumMod val="75000"/>
                  </a:schemeClr>
                </a:solidFill>
              </a:rPr>
              <a:t> archivos</a:t>
            </a:r>
          </a:p>
          <a:p>
            <a:endParaRPr lang="es-ES" altLang="es-ES" sz="900" dirty="0" smtClean="0">
              <a:solidFill>
                <a:schemeClr val="accent2">
                  <a:lumMod val="75000"/>
                </a:schemeClr>
              </a:solidFill>
            </a:endParaRPr>
          </a:p>
          <a:p>
            <a:r>
              <a:rPr lang="es-ES" altLang="es-ES" sz="2400" dirty="0" smtClean="0">
                <a:solidFill>
                  <a:schemeClr val="accent2">
                    <a:lumMod val="75000"/>
                  </a:schemeClr>
                </a:solidFill>
              </a:rPr>
              <a:t>Usuario “</a:t>
            </a:r>
            <a:r>
              <a:rPr lang="es-ES" altLang="es-ES" sz="2400" b="1" dirty="0" err="1" smtClean="0">
                <a:solidFill>
                  <a:schemeClr val="accent2">
                    <a:lumMod val="75000"/>
                  </a:schemeClr>
                </a:solidFill>
              </a:rPr>
              <a:t>root</a:t>
            </a:r>
            <a:r>
              <a:rPr lang="es-ES" altLang="es-ES" sz="2400" dirty="0" smtClean="0">
                <a:solidFill>
                  <a:schemeClr val="accent2">
                    <a:lumMod val="75000"/>
                  </a:schemeClr>
                </a:solidFill>
              </a:rPr>
              <a:t>”: administrador del sistema</a:t>
            </a:r>
          </a:p>
          <a:p>
            <a:pPr lvl="1"/>
            <a:r>
              <a:rPr lang="es-ES" altLang="es-ES" sz="2000" dirty="0" smtClean="0">
                <a:solidFill>
                  <a:schemeClr val="accent2">
                    <a:lumMod val="75000"/>
                  </a:schemeClr>
                </a:solidFill>
              </a:rPr>
              <a:t>Puede modificar los derechos de cualquier archivo</a:t>
            </a:r>
          </a:p>
          <a:p>
            <a:pPr lvl="1"/>
            <a:r>
              <a:rPr lang="es-ES" altLang="es-ES" sz="2000" dirty="0" smtClean="0">
                <a:solidFill>
                  <a:schemeClr val="accent2">
                    <a:lumMod val="75000"/>
                  </a:schemeClr>
                </a:solidFill>
              </a:rPr>
              <a:t>Tiene atribuciones de administrador:</a:t>
            </a:r>
          </a:p>
          <a:p>
            <a:pPr lvl="2"/>
            <a:r>
              <a:rPr lang="es-ES" altLang="es-ES" sz="1600" dirty="0" smtClean="0">
                <a:solidFill>
                  <a:schemeClr val="accent2">
                    <a:lumMod val="75000"/>
                  </a:schemeClr>
                </a:solidFill>
              </a:rPr>
              <a:t>Instalar/desinstalar software</a:t>
            </a:r>
          </a:p>
          <a:p>
            <a:pPr lvl="2"/>
            <a:r>
              <a:rPr lang="es-ES" altLang="es-ES" sz="1600" dirty="0" smtClean="0">
                <a:solidFill>
                  <a:schemeClr val="accent2">
                    <a:lumMod val="75000"/>
                  </a:schemeClr>
                </a:solidFill>
              </a:rPr>
              <a:t>Crear o eliminar grupos y usuarios</a:t>
            </a:r>
          </a:p>
          <a:p>
            <a:pPr lvl="2"/>
            <a:r>
              <a:rPr lang="es-ES" altLang="es-ES" sz="1600" dirty="0" smtClean="0">
                <a:solidFill>
                  <a:schemeClr val="accent2">
                    <a:lumMod val="75000"/>
                  </a:schemeClr>
                </a:solidFill>
              </a:rPr>
              <a:t>…</a:t>
            </a:r>
          </a:p>
          <a:p>
            <a:r>
              <a:rPr lang="es-ES" altLang="es-ES" sz="2400" dirty="0" smtClean="0">
                <a:solidFill>
                  <a:schemeClr val="accent2">
                    <a:lumMod val="75000"/>
                  </a:schemeClr>
                </a:solidFill>
              </a:rPr>
              <a:t>Por seguridad: DESHABILITADO</a:t>
            </a:r>
          </a:p>
          <a:p>
            <a:pPr lvl="1"/>
            <a:r>
              <a:rPr lang="es-ES" altLang="es-ES" sz="2000" dirty="0" smtClean="0">
                <a:solidFill>
                  <a:schemeClr val="accent2">
                    <a:lumMod val="75000"/>
                  </a:schemeClr>
                </a:solidFill>
              </a:rPr>
              <a:t>La responsabilidad de administración recae en otro(s) usuario(s) autorizados para ello</a:t>
            </a:r>
          </a:p>
          <a:p>
            <a:r>
              <a:rPr lang="es-ES" altLang="es-ES" sz="2400" dirty="0" smtClean="0">
                <a:solidFill>
                  <a:schemeClr val="accent2">
                    <a:lumMod val="75000"/>
                  </a:schemeClr>
                </a:solidFill>
              </a:rPr>
              <a:t>Forma segura de ejecutar comandos de administración: comando </a:t>
            </a:r>
            <a:r>
              <a:rPr lang="es-ES" altLang="es-ES" sz="2400" b="1" dirty="0" smtClean="0">
                <a:solidFill>
                  <a:schemeClr val="accent2">
                    <a:lumMod val="75000"/>
                  </a:schemeClr>
                </a:solidFill>
              </a:rPr>
              <a:t>sudo</a:t>
            </a:r>
          </a:p>
          <a:p>
            <a:endParaRPr lang="es-ES_tradnl" sz="16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56</a:t>
            </a:fld>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845959"/>
            <a:ext cx="1490955" cy="1816756"/>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113" y="2060848"/>
            <a:ext cx="1838184" cy="1476292"/>
          </a:xfrm>
          <a:prstGeom prst="rect">
            <a:avLst/>
          </a:prstGeom>
        </p:spPr>
      </p:pic>
    </p:spTree>
    <p:extLst>
      <p:ext uri="{BB962C8B-B14F-4D97-AF65-F5344CB8AC3E}">
        <p14:creationId xmlns:p14="http://schemas.microsoft.com/office/powerpoint/2010/main" val="340417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 </a:t>
            </a:r>
            <a:r>
              <a:rPr lang="es-ES" altLang="es-ES" sz="2400" b="1" dirty="0" smtClean="0">
                <a:solidFill>
                  <a:schemeClr val="accent2">
                    <a:lumMod val="75000"/>
                  </a:schemeClr>
                </a:solidFill>
              </a:rPr>
              <a:t>sudo</a:t>
            </a:r>
          </a:p>
          <a:p>
            <a:r>
              <a:rPr lang="es-ES" altLang="es-ES" sz="2400" b="1" dirty="0" smtClean="0">
                <a:solidFill>
                  <a:schemeClr val="accent2">
                    <a:lumMod val="75000"/>
                  </a:schemeClr>
                </a:solidFill>
              </a:rPr>
              <a:t>Propósito</a:t>
            </a:r>
            <a:r>
              <a:rPr lang="es-ES" altLang="es-ES" sz="2400" dirty="0" smtClean="0">
                <a:solidFill>
                  <a:schemeClr val="accent2">
                    <a:lumMod val="75000"/>
                  </a:schemeClr>
                </a:solidFill>
              </a:rPr>
              <a:t>: Ejecuta un comando con privilegios de administrador. La primera vez que se usa durante una sesión confirma la contraseña del usuario</a:t>
            </a: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dirty="0" smtClean="0">
                <a:solidFill>
                  <a:schemeClr val="accent2">
                    <a:lumMod val="75000"/>
                  </a:schemeClr>
                </a:solidFill>
              </a:rPr>
              <a:t>sudo comando</a:t>
            </a:r>
          </a:p>
          <a:p>
            <a:pPr lvl="1"/>
            <a:r>
              <a:rPr lang="es-ES_tradnl" sz="2000" i="1" dirty="0" smtClean="0">
                <a:solidFill>
                  <a:srgbClr val="993300"/>
                </a:solidFill>
              </a:rPr>
              <a:t>comando</a:t>
            </a:r>
            <a:r>
              <a:rPr lang="es-ES_tradnl" sz="2000" dirty="0" smtClean="0">
                <a:solidFill>
                  <a:srgbClr val="993300"/>
                </a:solidFill>
              </a:rPr>
              <a:t>: comando que se ejecuta con privilegio de administrador</a:t>
            </a:r>
          </a:p>
          <a:p>
            <a:pPr lvl="1"/>
            <a:r>
              <a:rPr lang="es-ES_tradnl" sz="2000" b="1" dirty="0">
                <a:solidFill>
                  <a:srgbClr val="993300"/>
                </a:solidFill>
              </a:rPr>
              <a:t>s</a:t>
            </a:r>
            <a:r>
              <a:rPr lang="es-ES_tradnl" sz="2000" b="1" dirty="0" smtClean="0">
                <a:solidFill>
                  <a:srgbClr val="993300"/>
                </a:solidFill>
              </a:rPr>
              <a:t>udo</a:t>
            </a:r>
            <a:r>
              <a:rPr lang="es-ES_tradnl" sz="2000" dirty="0" smtClean="0">
                <a:solidFill>
                  <a:srgbClr val="993300"/>
                </a:solidFill>
              </a:rPr>
              <a:t> solo puede ser ejecutado por los usuarios autorizados por un administrador</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57</a:t>
            </a:fld>
            <a:endParaRPr lang="es-ES" dirty="0"/>
          </a:p>
        </p:txBody>
      </p:sp>
    </p:spTree>
    <p:extLst>
      <p:ext uri="{BB962C8B-B14F-4D97-AF65-F5344CB8AC3E}">
        <p14:creationId xmlns:p14="http://schemas.microsoft.com/office/powerpoint/2010/main" val="798527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Usuarios</a:t>
            </a:r>
            <a:r>
              <a:rPr lang="en-GB" dirty="0" smtClean="0"/>
              <a:t>, </a:t>
            </a:r>
            <a:r>
              <a:rPr lang="en-GB" dirty="0" err="1" smtClean="0"/>
              <a:t>grupos</a:t>
            </a:r>
            <a:r>
              <a:rPr lang="en-GB" dirty="0" smtClean="0"/>
              <a:t> y </a:t>
            </a:r>
            <a:r>
              <a:rPr lang="en-GB" dirty="0" err="1" smtClean="0"/>
              <a:t>administradores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b="1" dirty="0" smtClean="0">
                <a:solidFill>
                  <a:schemeClr val="accent2">
                    <a:lumMod val="75000"/>
                  </a:schemeClr>
                </a:solidFill>
              </a:rPr>
              <a:t>Cómo autorizar usuarios para usar comando sudo:</a:t>
            </a:r>
          </a:p>
          <a:p>
            <a:r>
              <a:rPr lang="es-ES" altLang="es-ES" sz="2400" dirty="0" smtClean="0">
                <a:solidFill>
                  <a:schemeClr val="accent2">
                    <a:lumMod val="75000"/>
                  </a:schemeClr>
                </a:solidFill>
              </a:rPr>
              <a:t>Hay que incluirlo en el archivo /</a:t>
            </a:r>
            <a:r>
              <a:rPr lang="es-ES" altLang="es-ES" sz="2400" dirty="0" err="1" smtClean="0">
                <a:solidFill>
                  <a:schemeClr val="accent2">
                    <a:lumMod val="75000"/>
                  </a:schemeClr>
                </a:solidFill>
              </a:rPr>
              <a:t>etc</a:t>
            </a:r>
            <a:r>
              <a:rPr lang="es-ES" altLang="es-ES" sz="2400" dirty="0" smtClean="0">
                <a:solidFill>
                  <a:schemeClr val="accent2">
                    <a:lumMod val="75000"/>
                  </a:schemeClr>
                </a:solidFill>
              </a:rPr>
              <a:t>/</a:t>
            </a:r>
            <a:r>
              <a:rPr lang="es-ES" altLang="es-ES" sz="2400" dirty="0" err="1" smtClean="0">
                <a:solidFill>
                  <a:schemeClr val="accent2">
                    <a:lumMod val="75000"/>
                  </a:schemeClr>
                </a:solidFill>
              </a:rPr>
              <a:t>sudoers</a:t>
            </a:r>
            <a:endParaRPr lang="es-ES" altLang="es-ES" sz="2400" dirty="0" smtClean="0">
              <a:solidFill>
                <a:schemeClr val="accent2">
                  <a:lumMod val="75000"/>
                </a:schemeClr>
              </a:solidFill>
            </a:endParaRPr>
          </a:p>
          <a:p>
            <a:pPr lvl="1"/>
            <a:r>
              <a:rPr lang="es-ES" altLang="es-ES" sz="2000" dirty="0" smtClean="0">
                <a:solidFill>
                  <a:schemeClr val="accent2">
                    <a:lumMod val="75000"/>
                  </a:schemeClr>
                </a:solidFill>
              </a:rPr>
              <a:t>Importante: editar este archivo con comando </a:t>
            </a:r>
            <a:r>
              <a:rPr lang="es-ES" altLang="es-ES" sz="2000" b="1" dirty="0" err="1" smtClean="0">
                <a:solidFill>
                  <a:schemeClr val="accent2">
                    <a:lumMod val="75000"/>
                  </a:schemeClr>
                </a:solidFill>
              </a:rPr>
              <a:t>visudo</a:t>
            </a:r>
            <a:r>
              <a:rPr lang="es-ES" altLang="es-ES" sz="2000" dirty="0" smtClean="0">
                <a:solidFill>
                  <a:schemeClr val="accent2">
                    <a:lumMod val="75000"/>
                  </a:schemeClr>
                </a:solidFill>
              </a:rPr>
              <a:t>:</a:t>
            </a:r>
          </a:p>
          <a:p>
            <a:pPr lvl="1" indent="0">
              <a:buNone/>
            </a:pPr>
            <a:r>
              <a:rPr lang="es-ES" altLang="es-ES" sz="2000" b="1" dirty="0" smtClean="0">
                <a:solidFill>
                  <a:schemeClr val="accent2">
                    <a:lumMod val="75000"/>
                  </a:schemeClr>
                </a:solidFill>
              </a:rPr>
              <a:t>sudo </a:t>
            </a:r>
            <a:r>
              <a:rPr lang="es-ES" altLang="es-ES" sz="2000" b="1" dirty="0" err="1" smtClean="0">
                <a:solidFill>
                  <a:schemeClr val="accent2">
                    <a:lumMod val="75000"/>
                  </a:schemeClr>
                </a:solidFill>
              </a:rPr>
              <a:t>visudo</a:t>
            </a:r>
            <a:r>
              <a:rPr lang="es-ES" altLang="es-ES" sz="2000" b="1" dirty="0" smtClean="0">
                <a:solidFill>
                  <a:schemeClr val="accent2">
                    <a:lumMod val="75000"/>
                  </a:schemeClr>
                </a:solidFill>
              </a:rPr>
              <a:t> –f /</a:t>
            </a:r>
            <a:r>
              <a:rPr lang="es-ES" altLang="es-ES" sz="2000" b="1" dirty="0" err="1" smtClean="0">
                <a:solidFill>
                  <a:schemeClr val="accent2">
                    <a:lumMod val="75000"/>
                  </a:schemeClr>
                </a:solidFill>
              </a:rPr>
              <a:t>etc</a:t>
            </a:r>
            <a:r>
              <a:rPr lang="es-ES" altLang="es-ES" sz="2000" b="1" dirty="0" smtClean="0">
                <a:solidFill>
                  <a:schemeClr val="accent2">
                    <a:lumMod val="75000"/>
                  </a:schemeClr>
                </a:solidFill>
              </a:rPr>
              <a:t>/</a:t>
            </a:r>
            <a:r>
              <a:rPr lang="es-ES" altLang="es-ES" sz="2000" b="1" dirty="0" err="1" smtClean="0">
                <a:solidFill>
                  <a:schemeClr val="accent2">
                    <a:lumMod val="75000"/>
                  </a:schemeClr>
                </a:solidFill>
              </a:rPr>
              <a:t>sudoers</a:t>
            </a:r>
            <a:endParaRPr lang="es-ES" altLang="es-ES" sz="2000" b="1" dirty="0" smtClean="0">
              <a:solidFill>
                <a:schemeClr val="accent2">
                  <a:lumMod val="75000"/>
                </a:schemeClr>
              </a:solidFill>
            </a:endParaRPr>
          </a:p>
          <a:p>
            <a:pPr lvl="1"/>
            <a:r>
              <a:rPr lang="es-ES" altLang="es-ES" sz="2000" dirty="0" smtClean="0">
                <a:solidFill>
                  <a:schemeClr val="accent2">
                    <a:lumMod val="75000"/>
                  </a:schemeClr>
                </a:solidFill>
              </a:rPr>
              <a:t>Lo más simple: añadir una línea:</a:t>
            </a:r>
          </a:p>
          <a:p>
            <a:pPr lvl="1" indent="0">
              <a:buNone/>
            </a:pPr>
            <a:r>
              <a:rPr lang="es-ES" altLang="es-ES" sz="2000" i="1" dirty="0" smtClean="0">
                <a:solidFill>
                  <a:schemeClr val="accent2">
                    <a:lumMod val="75000"/>
                  </a:schemeClr>
                </a:solidFill>
              </a:rPr>
              <a:t>usuario</a:t>
            </a:r>
            <a:r>
              <a:rPr lang="es-ES" altLang="es-ES" sz="2000" dirty="0" smtClean="0">
                <a:solidFill>
                  <a:schemeClr val="accent2">
                    <a:lumMod val="75000"/>
                  </a:schemeClr>
                </a:solidFill>
              </a:rPr>
              <a:t> ALL=(ALL:ALL) ALL </a:t>
            </a:r>
          </a:p>
          <a:p>
            <a:r>
              <a:rPr lang="es-ES" altLang="es-ES" sz="2400" dirty="0" smtClean="0">
                <a:solidFill>
                  <a:schemeClr val="accent2">
                    <a:lumMod val="75000"/>
                  </a:schemeClr>
                </a:solidFill>
              </a:rPr>
              <a:t>Aún más simple: en muchos sistemas:</a:t>
            </a:r>
          </a:p>
          <a:p>
            <a:pPr lvl="1"/>
            <a:r>
              <a:rPr lang="es-ES" altLang="es-ES" sz="2000" dirty="0" smtClean="0">
                <a:solidFill>
                  <a:schemeClr val="accent2">
                    <a:lumMod val="75000"/>
                  </a:schemeClr>
                </a:solidFill>
              </a:rPr>
              <a:t>Existen grupos de usuarios (</a:t>
            </a:r>
            <a:r>
              <a:rPr lang="es-ES" altLang="es-ES" sz="2000" dirty="0" err="1" smtClean="0">
                <a:solidFill>
                  <a:schemeClr val="accent2">
                    <a:lumMod val="75000"/>
                  </a:schemeClr>
                </a:solidFill>
              </a:rPr>
              <a:t>admin</a:t>
            </a:r>
            <a:r>
              <a:rPr lang="es-ES" altLang="es-ES" sz="2000" dirty="0" smtClean="0">
                <a:solidFill>
                  <a:schemeClr val="accent2">
                    <a:lumMod val="75000"/>
                  </a:schemeClr>
                </a:solidFill>
              </a:rPr>
              <a:t>, sudo) que se incluyen automáticamente en este archivo</a:t>
            </a:r>
            <a:endParaRPr lang="es-ES" altLang="es-ES" sz="2000" b="1" dirty="0" smtClean="0">
              <a:solidFill>
                <a:schemeClr val="accent2">
                  <a:lumMod val="75000"/>
                </a:schemeClr>
              </a:solidFill>
            </a:endParaRPr>
          </a:p>
          <a:p>
            <a:pPr lvl="1"/>
            <a:r>
              <a:rPr lang="es-ES" altLang="es-ES" sz="2000" dirty="0" smtClean="0">
                <a:solidFill>
                  <a:schemeClr val="accent2">
                    <a:lumMod val="75000"/>
                  </a:schemeClr>
                </a:solidFill>
              </a:rPr>
              <a:t>Basta añadir al usuario a uno de estos grupos:</a:t>
            </a:r>
          </a:p>
          <a:p>
            <a:pPr lvl="1" indent="0">
              <a:buNone/>
            </a:pPr>
            <a:r>
              <a:rPr lang="es-ES" sz="2000" b="1" dirty="0">
                <a:solidFill>
                  <a:schemeClr val="accent2">
                    <a:lumMod val="75000"/>
                  </a:schemeClr>
                </a:solidFill>
              </a:rPr>
              <a:t>s</a:t>
            </a:r>
            <a:r>
              <a:rPr lang="es-ES" sz="2000" b="1" dirty="0" smtClean="0">
                <a:solidFill>
                  <a:schemeClr val="accent2">
                    <a:lumMod val="75000"/>
                  </a:schemeClr>
                </a:solidFill>
              </a:rPr>
              <a:t>udo </a:t>
            </a:r>
            <a:r>
              <a:rPr lang="es-ES" sz="2000" b="1" dirty="0" err="1" smtClean="0">
                <a:solidFill>
                  <a:schemeClr val="accent2">
                    <a:lumMod val="75000"/>
                  </a:schemeClr>
                </a:solidFill>
              </a:rPr>
              <a:t>adduser</a:t>
            </a:r>
            <a:r>
              <a:rPr lang="es-ES" sz="2000" b="1" dirty="0" smtClean="0">
                <a:solidFill>
                  <a:schemeClr val="accent2">
                    <a:lumMod val="75000"/>
                  </a:schemeClr>
                </a:solidFill>
              </a:rPr>
              <a:t> </a:t>
            </a:r>
            <a:r>
              <a:rPr lang="es-ES" sz="2000" b="1" i="1" dirty="0" smtClean="0">
                <a:solidFill>
                  <a:schemeClr val="accent2">
                    <a:lumMod val="75000"/>
                  </a:schemeClr>
                </a:solidFill>
              </a:rPr>
              <a:t>usuario</a:t>
            </a:r>
            <a:r>
              <a:rPr lang="es-ES" sz="2000" b="1" dirty="0" smtClean="0">
                <a:solidFill>
                  <a:schemeClr val="accent2">
                    <a:lumMod val="75000"/>
                  </a:schemeClr>
                </a:solidFill>
              </a:rPr>
              <a:t> sudo</a:t>
            </a:r>
          </a:p>
          <a:p>
            <a:pPr lvl="1"/>
            <a:r>
              <a:rPr lang="es-ES" sz="2000" dirty="0" smtClean="0">
                <a:solidFill>
                  <a:schemeClr val="accent2">
                    <a:lumMod val="75000"/>
                  </a:schemeClr>
                </a:solidFill>
              </a:rPr>
              <a:t>Este método requiere un </a:t>
            </a:r>
            <a:r>
              <a:rPr lang="es-ES" sz="2000" dirty="0" err="1" smtClean="0">
                <a:solidFill>
                  <a:schemeClr val="accent2">
                    <a:lumMod val="75000"/>
                  </a:schemeClr>
                </a:solidFill>
              </a:rPr>
              <a:t>rearranque</a:t>
            </a:r>
            <a:r>
              <a:rPr lang="es-ES" sz="2000" dirty="0" smtClean="0">
                <a:solidFill>
                  <a:schemeClr val="accent2">
                    <a:lumMod val="75000"/>
                  </a:schemeClr>
                </a:solidFill>
              </a:rPr>
              <a:t> para hacerse efectivo</a:t>
            </a:r>
            <a:endParaRPr lang="es-ES_tradnl" sz="16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58</a:t>
            </a:fld>
            <a:endParaRPr lang="es-ES"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74" y="923575"/>
            <a:ext cx="7001852" cy="5010849"/>
          </a:xfrm>
          <a:prstGeom prst="rect">
            <a:avLst/>
          </a:prstGeom>
        </p:spPr>
      </p:pic>
      <p:sp>
        <p:nvSpPr>
          <p:cNvPr id="9" name="Llamada rectangular 8"/>
          <p:cNvSpPr/>
          <p:nvPr/>
        </p:nvSpPr>
        <p:spPr>
          <a:xfrm>
            <a:off x="4526055" y="4797152"/>
            <a:ext cx="2664296" cy="576065"/>
          </a:xfrm>
          <a:prstGeom prst="wedgeRectCallout">
            <a:avLst>
              <a:gd name="adj1" fmla="val -172309"/>
              <a:gd name="adj2" fmla="val 4182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Añadir aquí: </a:t>
            </a:r>
          </a:p>
          <a:p>
            <a:pPr algn="ctr"/>
            <a:r>
              <a:rPr lang="es-ES" i="1" dirty="0"/>
              <a:t>u</a:t>
            </a:r>
            <a:r>
              <a:rPr lang="es-ES" i="1" dirty="0" smtClean="0"/>
              <a:t>suario</a:t>
            </a:r>
            <a:r>
              <a:rPr lang="es-ES" dirty="0" smtClean="0"/>
              <a:t> ALL=(ALL:ALL) ALL</a:t>
            </a:r>
            <a:endParaRPr lang="es-ES"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784" y="918812"/>
            <a:ext cx="7030431" cy="5020376"/>
          </a:xfrm>
          <a:prstGeom prst="rect">
            <a:avLst/>
          </a:prstGeom>
        </p:spPr>
      </p:pic>
      <p:cxnSp>
        <p:nvCxnSpPr>
          <p:cNvPr id="11" name="Conector recto 10"/>
          <p:cNvCxnSpPr/>
          <p:nvPr/>
        </p:nvCxnSpPr>
        <p:spPr>
          <a:xfrm>
            <a:off x="1060316" y="3933056"/>
            <a:ext cx="184474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Conector recto 12"/>
          <p:cNvCxnSpPr/>
          <p:nvPr/>
        </p:nvCxnSpPr>
        <p:spPr>
          <a:xfrm>
            <a:off x="1043608" y="4437112"/>
            <a:ext cx="2232248"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8568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7" presetClass="entr" presetSubtype="2" fill="hold" grpId="2"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ppt_w/2"/>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grpId="3" nodeType="with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17" presetClass="entr" presetSubtype="1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par>
                          <p:cTn id="33" fill="hold">
                            <p:stCondLst>
                              <p:cond delay="1000"/>
                            </p:stCondLst>
                            <p:childTnLst>
                              <p:par>
                                <p:cTn id="34" presetID="17" presetClass="entr" presetSubtype="1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2" animBg="1"/>
      <p:bldP spid="9" grpId="3"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627784" y="2276872"/>
            <a:ext cx="6543441" cy="5194105"/>
          </a:xfrm>
        </p:spPr>
        <p:txBody>
          <a:bodyPr wrap="square" anchor="t" anchorCtr="0">
            <a:spAutoFit/>
          </a:bodyPr>
          <a:lstStyle/>
          <a:p>
            <a:pPr marL="514350" indent="-514350" algn="l">
              <a:buAutoNum type="arabicPeriod"/>
            </a:pPr>
            <a:r>
              <a:rPr lang="es-ES" dirty="0" smtClean="0">
                <a:solidFill>
                  <a:schemeClr val="tx1"/>
                </a:solidFill>
              </a:rPr>
              <a:t>Comandos en modo consola</a:t>
            </a:r>
          </a:p>
          <a:p>
            <a:pPr marL="514350" indent="-514350" algn="l">
              <a:buAutoNum type="arabicPeriod"/>
            </a:pPr>
            <a:r>
              <a:rPr lang="es-ES" dirty="0" smtClean="0">
                <a:solidFill>
                  <a:schemeClr val="tx1"/>
                </a:solidFill>
              </a:rPr>
              <a:t>Edición de texto en consola</a:t>
            </a:r>
          </a:p>
          <a:p>
            <a:pPr marL="514350" indent="-514350" algn="l">
              <a:buAutoNum type="arabicPeriod"/>
            </a:pPr>
            <a:r>
              <a:rPr lang="es-ES" dirty="0">
                <a:solidFill>
                  <a:schemeClr val="tx1"/>
                </a:solidFill>
              </a:rPr>
              <a:t>Procesos en segundo plano</a:t>
            </a:r>
          </a:p>
          <a:p>
            <a:pPr marL="514350" indent="-514350" algn="l">
              <a:buAutoNum type="arabicPeriod"/>
            </a:pPr>
            <a:r>
              <a:rPr lang="es-ES" dirty="0">
                <a:solidFill>
                  <a:schemeClr val="tx1"/>
                </a:solidFill>
              </a:rPr>
              <a:t>Redirección y tuberías</a:t>
            </a:r>
          </a:p>
          <a:p>
            <a:pPr marL="514350" indent="-514350" algn="l">
              <a:buAutoNum type="arabicPeriod"/>
            </a:pPr>
            <a:r>
              <a:rPr lang="es-ES" dirty="0" smtClean="0">
                <a:solidFill>
                  <a:schemeClr val="tx1"/>
                </a:solidFill>
              </a:rPr>
              <a:t>Usuarios, grupos y administradores</a:t>
            </a:r>
          </a:p>
          <a:p>
            <a:pPr marL="514350" indent="-514350" algn="l">
              <a:buAutoNum type="arabicPeriod"/>
            </a:pPr>
            <a:r>
              <a:rPr lang="es-ES" dirty="0" smtClean="0">
                <a:solidFill>
                  <a:schemeClr val="tx1"/>
                </a:solidFill>
              </a:rPr>
              <a:t>Conexión a sistemas remotos</a:t>
            </a:r>
          </a:p>
          <a:p>
            <a:pPr marL="514350" indent="-514350" algn="l">
              <a:buAutoNum type="arabicPeriod"/>
            </a:pPr>
            <a:r>
              <a:rPr lang="es-ES" dirty="0" smtClean="0"/>
              <a:t>Instalación y administración de software</a:t>
            </a:r>
          </a:p>
          <a:p>
            <a:pPr marL="514350" indent="-514350" algn="l">
              <a:buAutoNum type="arabicPeriod"/>
            </a:pPr>
            <a:endParaRPr lang="es-ES" dirty="0"/>
          </a:p>
        </p:txBody>
      </p:sp>
      <p:sp>
        <p:nvSpPr>
          <p:cNvPr id="5" name="1 Título"/>
          <p:cNvSpPr>
            <a:spLocks noGrp="1"/>
          </p:cNvSpPr>
          <p:nvPr>
            <p:ph type="ctrTitle"/>
          </p:nvPr>
        </p:nvSpPr>
        <p:spPr>
          <a:xfrm>
            <a:off x="1979712" y="0"/>
            <a:ext cx="7191513" cy="1874639"/>
          </a:xfrm>
        </p:spPr>
        <p:txBody>
          <a:bodyPr>
            <a:normAutofit fontScale="90000"/>
          </a:bodyPr>
          <a:lstStyle/>
          <a:p>
            <a:r>
              <a:rPr lang="en-GB" dirty="0" err="1" smtClean="0"/>
              <a:t>Laboratorio</a:t>
            </a:r>
            <a:r>
              <a:rPr lang="en-GB" dirty="0" smtClean="0"/>
              <a:t> 1:</a:t>
            </a:r>
            <a:br>
              <a:rPr lang="en-GB" dirty="0" smtClean="0"/>
            </a:br>
            <a:r>
              <a:rPr lang="en-GB" dirty="0" err="1" smtClean="0"/>
              <a:t>Administración</a:t>
            </a:r>
            <a:r>
              <a:rPr lang="en-GB" dirty="0" smtClean="0"/>
              <a:t> de Sistemas Linux</a:t>
            </a:r>
            <a:endParaRPr lang="en-GB" dirty="0"/>
          </a:p>
        </p:txBody>
      </p:sp>
    </p:spTree>
    <p:extLst>
      <p:ext uri="{BB962C8B-B14F-4D97-AF65-F5344CB8AC3E}">
        <p14:creationId xmlns:p14="http://schemas.microsoft.com/office/powerpoint/2010/main" val="2918921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611187" y="1196752"/>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dirty="0" smtClean="0">
                <a:solidFill>
                  <a:schemeClr val="accent2">
                    <a:lumMod val="75000"/>
                  </a:schemeClr>
                </a:solidFill>
              </a:rPr>
              <a:t>Caracteres comodines:</a:t>
            </a:r>
          </a:p>
          <a:p>
            <a:pPr lvl="1" algn="just"/>
            <a:r>
              <a:rPr lang="es-ES" altLang="es-ES" sz="2000" dirty="0" smtClean="0">
                <a:solidFill>
                  <a:schemeClr val="accent2">
                    <a:lumMod val="75000"/>
                  </a:schemeClr>
                </a:solidFill>
              </a:rPr>
              <a:t>‘*’ : representa cualquier secuencia de 0 o más caracteres</a:t>
            </a:r>
          </a:p>
          <a:p>
            <a:pPr lvl="1" algn="just"/>
            <a:r>
              <a:rPr lang="es-ES" altLang="es-ES" sz="2000" dirty="0" smtClean="0">
                <a:solidFill>
                  <a:schemeClr val="accent2">
                    <a:lumMod val="75000"/>
                  </a:schemeClr>
                </a:solidFill>
              </a:rPr>
              <a:t>‘?’: representa a un único carácter</a:t>
            </a:r>
          </a:p>
          <a:p>
            <a:pPr lvl="1" algn="just"/>
            <a:r>
              <a:rPr lang="es-ES" altLang="es-ES" sz="2000" dirty="0">
                <a:solidFill>
                  <a:schemeClr val="accent2">
                    <a:lumMod val="75000"/>
                  </a:schemeClr>
                </a:solidFill>
              </a:rPr>
              <a:t>‘[’ </a:t>
            </a:r>
            <a:r>
              <a:rPr lang="es-ES" altLang="es-ES" sz="2000" i="1" dirty="0" smtClean="0">
                <a:solidFill>
                  <a:schemeClr val="accent2">
                    <a:lumMod val="75000"/>
                  </a:schemeClr>
                </a:solidFill>
              </a:rPr>
              <a:t>conjunto de caracteres</a:t>
            </a:r>
            <a:r>
              <a:rPr lang="es-ES" altLang="es-ES" sz="2000" dirty="0" smtClean="0">
                <a:solidFill>
                  <a:schemeClr val="accent2">
                    <a:lumMod val="75000"/>
                  </a:schemeClr>
                </a:solidFill>
              </a:rPr>
              <a:t> ‘]’: representa a cualquier carácter del conjunto</a:t>
            </a:r>
          </a:p>
          <a:p>
            <a:pPr lvl="1" algn="just"/>
            <a:r>
              <a:rPr lang="es-ES" altLang="es-ES" sz="2000" dirty="0">
                <a:solidFill>
                  <a:schemeClr val="accent2">
                    <a:lumMod val="75000"/>
                  </a:schemeClr>
                </a:solidFill>
              </a:rPr>
              <a:t> ‘[’ </a:t>
            </a:r>
            <a:r>
              <a:rPr lang="es-ES" altLang="es-ES" sz="2000" i="1" dirty="0" smtClean="0">
                <a:solidFill>
                  <a:schemeClr val="accent2">
                    <a:lumMod val="75000"/>
                  </a:schemeClr>
                </a:solidFill>
              </a:rPr>
              <a:t>a</a:t>
            </a:r>
            <a:r>
              <a:rPr lang="es-ES" altLang="es-ES" sz="2000" dirty="0" smtClean="0">
                <a:solidFill>
                  <a:schemeClr val="accent2">
                    <a:lumMod val="75000"/>
                  </a:schemeClr>
                </a:solidFill>
              </a:rPr>
              <a:t> ‘-’ </a:t>
            </a:r>
            <a:r>
              <a:rPr lang="es-ES" altLang="es-ES" sz="2000" i="1" dirty="0" smtClean="0">
                <a:solidFill>
                  <a:schemeClr val="accent2">
                    <a:lumMod val="75000"/>
                  </a:schemeClr>
                </a:solidFill>
              </a:rPr>
              <a:t>b</a:t>
            </a:r>
            <a:r>
              <a:rPr lang="es-ES" altLang="es-ES" sz="2000" dirty="0" smtClean="0">
                <a:solidFill>
                  <a:schemeClr val="accent2">
                    <a:lumMod val="75000"/>
                  </a:schemeClr>
                </a:solidFill>
              </a:rPr>
              <a:t> ‘]’: representa cualquier carácter comprendido entre </a:t>
            </a:r>
            <a:r>
              <a:rPr lang="es-ES" altLang="es-ES" sz="2000" i="1" dirty="0" smtClean="0">
                <a:solidFill>
                  <a:schemeClr val="accent2">
                    <a:lumMod val="75000"/>
                  </a:schemeClr>
                </a:solidFill>
              </a:rPr>
              <a:t>a</a:t>
            </a:r>
            <a:r>
              <a:rPr lang="es-ES" altLang="es-ES" sz="2000" dirty="0" smtClean="0">
                <a:solidFill>
                  <a:schemeClr val="accent2">
                    <a:lumMod val="75000"/>
                  </a:schemeClr>
                </a:solidFill>
              </a:rPr>
              <a:t> y </a:t>
            </a:r>
            <a:r>
              <a:rPr lang="es-ES" altLang="es-ES" sz="2000" i="1" dirty="0" smtClean="0">
                <a:solidFill>
                  <a:schemeClr val="accent2">
                    <a:lumMod val="75000"/>
                  </a:schemeClr>
                </a:solidFill>
              </a:rPr>
              <a:t>b</a:t>
            </a:r>
            <a:r>
              <a:rPr lang="es-ES" altLang="es-ES" sz="2000" dirty="0" smtClean="0">
                <a:solidFill>
                  <a:schemeClr val="accent2">
                    <a:lumMod val="75000"/>
                  </a:schemeClr>
                </a:solidFill>
              </a:rPr>
              <a:t>, ambos inclusive</a:t>
            </a:r>
          </a:p>
          <a:p>
            <a:pPr lvl="1" algn="just"/>
            <a:r>
              <a:rPr lang="es-ES" altLang="es-ES" sz="2000" dirty="0" smtClean="0">
                <a:solidFill>
                  <a:schemeClr val="accent2">
                    <a:lumMod val="75000"/>
                  </a:schemeClr>
                </a:solidFill>
              </a:rPr>
              <a:t>‘!’: dentro de los corchetes representa negación. Es decir cualquier carácter que NO esté en el conjunto o NO comprendido entre </a:t>
            </a:r>
            <a:r>
              <a:rPr lang="es-ES" altLang="es-ES" sz="2000" i="1" dirty="0" smtClean="0">
                <a:solidFill>
                  <a:schemeClr val="accent2">
                    <a:lumMod val="75000"/>
                  </a:schemeClr>
                </a:solidFill>
              </a:rPr>
              <a:t>a</a:t>
            </a:r>
            <a:r>
              <a:rPr lang="es-ES" altLang="es-ES" sz="2000" dirty="0" smtClean="0">
                <a:solidFill>
                  <a:schemeClr val="accent2">
                    <a:lumMod val="75000"/>
                  </a:schemeClr>
                </a:solidFill>
              </a:rPr>
              <a:t> y </a:t>
            </a:r>
            <a:r>
              <a:rPr lang="es-ES" altLang="es-ES" sz="2000" i="1" dirty="0" smtClean="0">
                <a:solidFill>
                  <a:schemeClr val="accent2">
                    <a:lumMod val="75000"/>
                  </a:schemeClr>
                </a:solidFill>
              </a:rPr>
              <a:t>b</a:t>
            </a:r>
            <a:r>
              <a:rPr lang="es-ES" altLang="es-ES" sz="2000" dirty="0" smtClean="0">
                <a:solidFill>
                  <a:schemeClr val="accent2">
                    <a:lumMod val="75000"/>
                  </a:schemeClr>
                </a:solidFill>
              </a:rPr>
              <a:t>. </a:t>
            </a:r>
          </a:p>
          <a:p>
            <a:pPr algn="just"/>
            <a:r>
              <a:rPr lang="es-ES" altLang="es-ES" sz="2400" dirty="0" smtClean="0">
                <a:solidFill>
                  <a:schemeClr val="accent2">
                    <a:lumMod val="75000"/>
                  </a:schemeClr>
                </a:solidFill>
              </a:rPr>
              <a:t>Cuando un comando contiene comodines:</a:t>
            </a:r>
          </a:p>
          <a:p>
            <a:pPr lvl="1" algn="just"/>
            <a:r>
              <a:rPr lang="es-ES" altLang="es-ES" sz="2000" dirty="0" smtClean="0">
                <a:solidFill>
                  <a:schemeClr val="accent2">
                    <a:lumMod val="75000"/>
                  </a:schemeClr>
                </a:solidFill>
              </a:rPr>
              <a:t>Si se detectan comodines en línea de comando, estos se sustituyen por los archivos que cumplen el patrón</a:t>
            </a:r>
          </a:p>
          <a:p>
            <a:pPr lvl="1" algn="just"/>
            <a:r>
              <a:rPr lang="es-ES" altLang="es-ES" sz="2000" dirty="0" smtClean="0">
                <a:solidFill>
                  <a:schemeClr val="accent2">
                    <a:lumMod val="75000"/>
                  </a:schemeClr>
                </a:solidFill>
              </a:rPr>
              <a:t>Se invoca al comando ya con la sustitución realizada</a:t>
            </a:r>
          </a:p>
          <a:p>
            <a:pPr algn="just"/>
            <a:endParaRPr lang="es-ES" altLang="es-ES" sz="2400" dirty="0">
              <a:solidFill>
                <a:schemeClr val="accent2">
                  <a:lumMod val="75000"/>
                </a:schemeClr>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a:t>
            </a:fld>
            <a:endParaRPr lang="es-ES" dirty="0"/>
          </a:p>
        </p:txBody>
      </p:sp>
    </p:spTree>
    <p:extLst>
      <p:ext uri="{BB962C8B-B14F-4D97-AF65-F5344CB8AC3E}">
        <p14:creationId xmlns:p14="http://schemas.microsoft.com/office/powerpoint/2010/main" val="3839532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Conexión</a:t>
            </a:r>
            <a:r>
              <a:rPr lang="en-GB" dirty="0" smtClean="0"/>
              <a:t> a </a:t>
            </a:r>
            <a:r>
              <a:rPr lang="en-GB" dirty="0" err="1" smtClean="0"/>
              <a:t>sistemas</a:t>
            </a:r>
            <a:r>
              <a:rPr lang="en-GB" dirty="0" smtClean="0"/>
              <a:t> </a:t>
            </a:r>
            <a:r>
              <a:rPr lang="en-GB" dirty="0" err="1" smtClean="0"/>
              <a:t>remotos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 altLang="es-ES" sz="2400" dirty="0" smtClean="0">
                <a:solidFill>
                  <a:schemeClr val="accent2">
                    <a:lumMod val="75000"/>
                  </a:schemeClr>
                </a:solidFill>
              </a:rPr>
              <a:t>Podemos usar un sistema como cliente para conectarnos a un sistema remoto</a:t>
            </a:r>
          </a:p>
          <a:p>
            <a:pPr lvl="1"/>
            <a:r>
              <a:rPr lang="es-ES" altLang="es-ES" sz="2000" dirty="0" smtClean="0">
                <a:solidFill>
                  <a:schemeClr val="accent2">
                    <a:lumMod val="75000"/>
                  </a:schemeClr>
                </a:solidFill>
              </a:rPr>
              <a:t>Mediante consola: comando </a:t>
            </a:r>
            <a:r>
              <a:rPr lang="es-ES" altLang="es-ES" sz="2000" b="1" dirty="0" err="1" smtClean="0">
                <a:solidFill>
                  <a:schemeClr val="accent2">
                    <a:lumMod val="75000"/>
                  </a:schemeClr>
                </a:solidFill>
              </a:rPr>
              <a:t>ssh</a:t>
            </a:r>
            <a:endParaRPr lang="es-ES" altLang="es-ES" sz="2000" b="1" dirty="0" smtClean="0">
              <a:solidFill>
                <a:schemeClr val="accent2">
                  <a:lumMod val="75000"/>
                </a:schemeClr>
              </a:solidFill>
            </a:endParaRPr>
          </a:p>
          <a:p>
            <a:pPr lvl="1"/>
            <a:r>
              <a:rPr lang="es-ES" altLang="es-ES" sz="2000" dirty="0" smtClean="0">
                <a:solidFill>
                  <a:schemeClr val="accent2">
                    <a:lumMod val="75000"/>
                  </a:schemeClr>
                </a:solidFill>
              </a:rPr>
              <a:t>Ejecución de aplicaciones con interfaz gráfica de usuario</a:t>
            </a:r>
          </a:p>
          <a:p>
            <a:pPr lvl="1"/>
            <a:endParaRPr lang="es-ES" altLang="es-ES" sz="2000" dirty="0" smtClean="0">
              <a:solidFill>
                <a:schemeClr val="accent2">
                  <a:lumMod val="75000"/>
                </a:schemeClr>
              </a:solidFill>
            </a:endParaRPr>
          </a:p>
          <a:p>
            <a:endParaRPr lang="es-ES" altLang="es-ES" sz="900" dirty="0" smtClean="0">
              <a:solidFill>
                <a:schemeClr val="accent2">
                  <a:lumMod val="75000"/>
                </a:schemeClr>
              </a:solidFill>
            </a:endParaRPr>
          </a:p>
          <a:p>
            <a:endParaRPr lang="es-ES_tradnl" sz="1600" dirty="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60</a:t>
            </a:fld>
            <a:endParaRPr lang="es-ES"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50" y="3366325"/>
            <a:ext cx="1578306" cy="2114983"/>
          </a:xfrm>
          <a:prstGeom prst="rect">
            <a:avLst/>
          </a:prstGeom>
        </p:spPr>
      </p:pic>
      <p:sp>
        <p:nvSpPr>
          <p:cNvPr id="13" name="CuadroTexto 12"/>
          <p:cNvSpPr txBox="1"/>
          <p:nvPr/>
        </p:nvSpPr>
        <p:spPr>
          <a:xfrm>
            <a:off x="5796136" y="5661248"/>
            <a:ext cx="2376933" cy="523220"/>
          </a:xfrm>
          <a:prstGeom prst="rect">
            <a:avLst/>
          </a:prstGeom>
          <a:noFill/>
        </p:spPr>
        <p:txBody>
          <a:bodyPr wrap="none" rtlCol="0">
            <a:spAutoFit/>
          </a:bodyPr>
          <a:lstStyle/>
          <a:p>
            <a:r>
              <a:rPr lang="es-ES" sz="2800" dirty="0" smtClean="0">
                <a:solidFill>
                  <a:srgbClr val="993300"/>
                </a:solidFill>
              </a:rPr>
              <a:t>Sistema cliente</a:t>
            </a:r>
          </a:p>
        </p:txBody>
      </p:sp>
      <p:sp>
        <p:nvSpPr>
          <p:cNvPr id="16" name="CuadroTexto 15"/>
          <p:cNvSpPr txBox="1"/>
          <p:nvPr/>
        </p:nvSpPr>
        <p:spPr>
          <a:xfrm>
            <a:off x="323528" y="5661248"/>
            <a:ext cx="2483244" cy="523220"/>
          </a:xfrm>
          <a:prstGeom prst="rect">
            <a:avLst/>
          </a:prstGeom>
          <a:noFill/>
        </p:spPr>
        <p:txBody>
          <a:bodyPr wrap="none" rtlCol="0">
            <a:spAutoFit/>
          </a:bodyPr>
          <a:lstStyle/>
          <a:p>
            <a:r>
              <a:rPr lang="es-ES" sz="2800" dirty="0" smtClean="0">
                <a:solidFill>
                  <a:srgbClr val="993300"/>
                </a:solidFill>
              </a:rPr>
              <a:t>Sistema remoto</a:t>
            </a:r>
          </a:p>
        </p:txBody>
      </p:sp>
      <p:sp>
        <p:nvSpPr>
          <p:cNvPr id="17" name="CuadroTexto 16"/>
          <p:cNvSpPr txBox="1"/>
          <p:nvPr/>
        </p:nvSpPr>
        <p:spPr>
          <a:xfrm>
            <a:off x="2843808" y="3861048"/>
            <a:ext cx="2559740" cy="523220"/>
          </a:xfrm>
          <a:prstGeom prst="rect">
            <a:avLst/>
          </a:prstGeom>
          <a:noFill/>
        </p:spPr>
        <p:txBody>
          <a:bodyPr wrap="none" rtlCol="0">
            <a:spAutoFit/>
          </a:bodyPr>
          <a:lstStyle/>
          <a:p>
            <a:r>
              <a:rPr lang="es-ES" sz="2800" dirty="0" smtClean="0">
                <a:solidFill>
                  <a:srgbClr val="993300"/>
                </a:solidFill>
              </a:rPr>
              <a:t>Conexión de red</a:t>
            </a:r>
          </a:p>
        </p:txBody>
      </p:sp>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3767" y="3127672"/>
            <a:ext cx="2880320" cy="2592288"/>
          </a:xfrm>
          <a:prstGeom prst="rect">
            <a:avLst/>
          </a:prstGeom>
        </p:spPr>
      </p:pic>
      <p:cxnSp>
        <p:nvCxnSpPr>
          <p:cNvPr id="10" name="Conector recto 9"/>
          <p:cNvCxnSpPr/>
          <p:nvPr/>
        </p:nvCxnSpPr>
        <p:spPr>
          <a:xfrm flipH="1">
            <a:off x="2261874" y="4423816"/>
            <a:ext cx="3318238" cy="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957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7"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Conexión</a:t>
            </a:r>
            <a:r>
              <a:rPr lang="en-GB" dirty="0" smtClean="0"/>
              <a:t> a </a:t>
            </a:r>
            <a:r>
              <a:rPr lang="en-GB" dirty="0" err="1" smtClean="0"/>
              <a:t>sistemas</a:t>
            </a:r>
            <a:r>
              <a:rPr lang="en-GB" dirty="0" smtClean="0"/>
              <a:t> </a:t>
            </a:r>
            <a:r>
              <a:rPr lang="en-GB" dirty="0" err="1" smtClean="0"/>
              <a:t>remotos</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chemeClr val="accent2">
                    <a:lumMod val="75000"/>
                  </a:schemeClr>
                </a:solidFill>
              </a:rPr>
              <a:t>Comando: </a:t>
            </a:r>
            <a:r>
              <a:rPr lang="es-ES" altLang="es-ES" sz="2400" b="1" dirty="0" err="1" smtClean="0">
                <a:solidFill>
                  <a:schemeClr val="accent2">
                    <a:lumMod val="75000"/>
                  </a:schemeClr>
                </a:solidFill>
              </a:rPr>
              <a:t>ssh</a:t>
            </a:r>
            <a:endParaRPr lang="es-ES" altLang="es-ES" sz="2400" b="1" dirty="0" smtClean="0">
              <a:solidFill>
                <a:schemeClr val="accent2">
                  <a:lumMod val="75000"/>
                </a:schemeClr>
              </a:solidFill>
            </a:endParaRPr>
          </a:p>
          <a:p>
            <a:r>
              <a:rPr lang="es-ES" altLang="es-ES" sz="2400" b="1" dirty="0" smtClean="0">
                <a:solidFill>
                  <a:schemeClr val="accent2">
                    <a:lumMod val="75000"/>
                  </a:schemeClr>
                </a:solidFill>
              </a:rPr>
              <a:t>Propósito</a:t>
            </a:r>
            <a:r>
              <a:rPr lang="es-ES" altLang="es-ES" sz="2400" dirty="0" smtClean="0">
                <a:solidFill>
                  <a:schemeClr val="accent2">
                    <a:lumMod val="75000"/>
                  </a:schemeClr>
                </a:solidFill>
              </a:rPr>
              <a:t>: Ejecuta un comando o un intérprete de comandos en un sistema remoto, a través de la conexión de red usando un canal encriptado seguro</a:t>
            </a:r>
          </a:p>
          <a:p>
            <a:r>
              <a:rPr lang="es-ES" altLang="es-ES" sz="2400" b="1" dirty="0" smtClean="0">
                <a:solidFill>
                  <a:schemeClr val="accent2">
                    <a:lumMod val="75000"/>
                  </a:schemeClr>
                </a:solidFill>
              </a:rPr>
              <a:t>Formato</a:t>
            </a:r>
            <a:r>
              <a:rPr lang="es-ES" altLang="es-ES" sz="2400" dirty="0" smtClean="0">
                <a:solidFill>
                  <a:schemeClr val="accent2">
                    <a:lumMod val="75000"/>
                  </a:schemeClr>
                </a:solidFill>
              </a:rPr>
              <a:t>: </a:t>
            </a:r>
          </a:p>
          <a:p>
            <a:pPr lvl="1" indent="0">
              <a:buNone/>
            </a:pPr>
            <a:r>
              <a:rPr lang="es-ES" altLang="es-ES" sz="2000" dirty="0" err="1" smtClean="0">
                <a:solidFill>
                  <a:schemeClr val="accent2">
                    <a:lumMod val="75000"/>
                  </a:schemeClr>
                </a:solidFill>
              </a:rPr>
              <a:t>ssh</a:t>
            </a:r>
            <a:r>
              <a:rPr lang="es-ES" altLang="es-ES" sz="2000" dirty="0" smtClean="0">
                <a:solidFill>
                  <a:schemeClr val="accent2">
                    <a:lumMod val="75000"/>
                  </a:schemeClr>
                </a:solidFill>
              </a:rPr>
              <a:t> [usuario@]host [comando]</a:t>
            </a:r>
          </a:p>
          <a:p>
            <a:pPr lvl="1"/>
            <a:r>
              <a:rPr lang="es-ES_tradnl" sz="2000" i="1" dirty="0">
                <a:solidFill>
                  <a:srgbClr val="993300"/>
                </a:solidFill>
              </a:rPr>
              <a:t>u</a:t>
            </a:r>
            <a:r>
              <a:rPr lang="es-ES_tradnl" sz="2000" i="1" dirty="0" smtClean="0">
                <a:solidFill>
                  <a:srgbClr val="993300"/>
                </a:solidFill>
              </a:rPr>
              <a:t>suario</a:t>
            </a:r>
            <a:r>
              <a:rPr lang="es-ES_tradnl" sz="2000" dirty="0" smtClean="0">
                <a:solidFill>
                  <a:srgbClr val="993300"/>
                </a:solidFill>
              </a:rPr>
              <a:t>: nombre de </a:t>
            </a:r>
            <a:r>
              <a:rPr lang="es-ES_tradnl" sz="2000" dirty="0" err="1" smtClean="0">
                <a:solidFill>
                  <a:srgbClr val="993300"/>
                </a:solidFill>
              </a:rPr>
              <a:t>login</a:t>
            </a:r>
            <a:r>
              <a:rPr lang="es-ES_tradnl" sz="2000" dirty="0" smtClean="0">
                <a:solidFill>
                  <a:srgbClr val="993300"/>
                </a:solidFill>
              </a:rPr>
              <a:t> del usuario del sistema remoto con el que se va a autenticar. Si se omite, se usa el mismo nombre de </a:t>
            </a:r>
            <a:r>
              <a:rPr lang="es-ES_tradnl" sz="2000" dirty="0" err="1" smtClean="0">
                <a:solidFill>
                  <a:srgbClr val="993300"/>
                </a:solidFill>
              </a:rPr>
              <a:t>login</a:t>
            </a:r>
            <a:r>
              <a:rPr lang="es-ES_tradnl" sz="2000" dirty="0" smtClean="0">
                <a:solidFill>
                  <a:srgbClr val="993300"/>
                </a:solidFill>
              </a:rPr>
              <a:t> que en el de la sesión actual en el sistema cliente.</a:t>
            </a:r>
          </a:p>
          <a:p>
            <a:pPr lvl="1"/>
            <a:r>
              <a:rPr lang="es-ES_tradnl" sz="2000" i="1" dirty="0" smtClean="0">
                <a:solidFill>
                  <a:srgbClr val="993300"/>
                </a:solidFill>
              </a:rPr>
              <a:t>host</a:t>
            </a:r>
            <a:r>
              <a:rPr lang="es-ES_tradnl" sz="2000" dirty="0" smtClean="0">
                <a:solidFill>
                  <a:srgbClr val="993300"/>
                </a:solidFill>
              </a:rPr>
              <a:t>: nombre de red o dirección IP del sistema remoto</a:t>
            </a:r>
          </a:p>
          <a:p>
            <a:pPr lvl="1"/>
            <a:r>
              <a:rPr lang="es-ES_tradnl" sz="2000" i="1" dirty="0" smtClean="0">
                <a:solidFill>
                  <a:srgbClr val="993300"/>
                </a:solidFill>
              </a:rPr>
              <a:t>comando</a:t>
            </a:r>
            <a:r>
              <a:rPr lang="es-ES_tradnl" sz="2000" b="1" dirty="0" smtClean="0">
                <a:solidFill>
                  <a:srgbClr val="993300"/>
                </a:solidFill>
              </a:rPr>
              <a:t>:</a:t>
            </a:r>
            <a:r>
              <a:rPr lang="es-ES_tradnl" sz="2000" b="1" i="1" dirty="0" smtClean="0">
                <a:solidFill>
                  <a:srgbClr val="993300"/>
                </a:solidFill>
              </a:rPr>
              <a:t> </a:t>
            </a:r>
            <a:r>
              <a:rPr lang="es-ES_tradnl" sz="2000" dirty="0" smtClean="0">
                <a:solidFill>
                  <a:srgbClr val="993300"/>
                </a:solidFill>
              </a:rPr>
              <a:t>Comando que se ejecuta en el sistema remoto. Su salida estándar se muestra en el sistema cliente. Si se omite, inicia una sesión mediante un intérprete de comandos en el sistema remoto.  </a:t>
            </a:r>
            <a:endParaRPr lang="es-ES_tradnl" sz="2000" i="1"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61</a:t>
            </a:fld>
            <a:endParaRPr lang="es-ES" dirty="0"/>
          </a:p>
        </p:txBody>
      </p:sp>
    </p:spTree>
    <p:extLst>
      <p:ext uri="{BB962C8B-B14F-4D97-AF65-F5344CB8AC3E}">
        <p14:creationId xmlns:p14="http://schemas.microsoft.com/office/powerpoint/2010/main" val="177553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Conexión</a:t>
            </a:r>
            <a:r>
              <a:rPr lang="en-GB" dirty="0" smtClean="0"/>
              <a:t> a </a:t>
            </a:r>
            <a:r>
              <a:rPr lang="en-GB" dirty="0" err="1" smtClean="0"/>
              <a:t>sistemas</a:t>
            </a:r>
            <a:r>
              <a:rPr lang="en-GB" dirty="0" smtClean="0"/>
              <a:t> </a:t>
            </a:r>
            <a:r>
              <a:rPr lang="en-GB" dirty="0" err="1" smtClean="0"/>
              <a:t>remotos</a:t>
            </a:r>
            <a:endParaRPr lang="en-GB" dirty="0"/>
          </a:p>
        </p:txBody>
      </p:sp>
      <p:sp>
        <p:nvSpPr>
          <p:cNvPr id="15" name="Rectangle 10"/>
          <p:cNvSpPr>
            <a:spLocks noChangeArrowheads="1"/>
          </p:cNvSpPr>
          <p:nvPr/>
        </p:nvSpPr>
        <p:spPr bwMode="auto">
          <a:xfrm>
            <a:off x="395536" y="1196752"/>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 altLang="es-ES" sz="2400" dirty="0" smtClean="0">
                <a:solidFill>
                  <a:schemeClr val="accent2">
                    <a:lumMod val="75000"/>
                  </a:schemeClr>
                </a:solidFill>
              </a:rPr>
              <a:t>Primera conexión </a:t>
            </a:r>
            <a:r>
              <a:rPr lang="es-ES" altLang="es-ES" sz="2400" b="1" dirty="0" err="1" smtClean="0">
                <a:solidFill>
                  <a:schemeClr val="accent2">
                    <a:lumMod val="75000"/>
                  </a:schemeClr>
                </a:solidFill>
              </a:rPr>
              <a:t>ssh</a:t>
            </a:r>
            <a:r>
              <a:rPr lang="es-ES" altLang="es-ES" sz="2400" dirty="0" smtClean="0">
                <a:solidFill>
                  <a:schemeClr val="accent2">
                    <a:lumMod val="75000"/>
                  </a:schemeClr>
                </a:solidFill>
              </a:rPr>
              <a:t> a un sistema remoto: muestra </a:t>
            </a:r>
            <a:r>
              <a:rPr lang="es-ES" altLang="es-ES" sz="2400" i="1" dirty="0" err="1" smtClean="0">
                <a:solidFill>
                  <a:schemeClr val="accent2">
                    <a:lumMod val="75000"/>
                  </a:schemeClr>
                </a:solidFill>
              </a:rPr>
              <a:t>fingerprint</a:t>
            </a:r>
            <a:r>
              <a:rPr lang="es-ES" altLang="es-ES" sz="2400" dirty="0" smtClean="0">
                <a:solidFill>
                  <a:schemeClr val="accent2">
                    <a:lumMod val="75000"/>
                  </a:schemeClr>
                </a:solidFill>
              </a:rPr>
              <a:t> de sistema remoto y solicita confirmación</a:t>
            </a:r>
          </a:p>
          <a:p>
            <a:r>
              <a:rPr lang="es-ES" altLang="es-ES" sz="2400" b="1" dirty="0" err="1" smtClean="0">
                <a:solidFill>
                  <a:schemeClr val="accent2">
                    <a:lumMod val="75000"/>
                  </a:schemeClr>
                </a:solidFill>
              </a:rPr>
              <a:t>ssh</a:t>
            </a:r>
            <a:r>
              <a:rPr lang="es-ES" altLang="es-ES" sz="2400" dirty="0" smtClean="0">
                <a:solidFill>
                  <a:schemeClr val="accent2">
                    <a:lumMod val="75000"/>
                  </a:schemeClr>
                </a:solidFill>
              </a:rPr>
              <a:t> solicita la contraseña por cada conexión</a:t>
            </a:r>
          </a:p>
          <a:p>
            <a:r>
              <a:rPr lang="es-ES" altLang="es-ES" sz="2400" dirty="0" smtClean="0">
                <a:solidFill>
                  <a:schemeClr val="accent2">
                    <a:lumMod val="75000"/>
                  </a:schemeClr>
                </a:solidFill>
              </a:rPr>
              <a:t>Para simplificar este comportamiento: sistema remoto debe confiar en </a:t>
            </a:r>
            <a:r>
              <a:rPr lang="es-ES" altLang="es-ES" sz="2400" smtClean="0">
                <a:solidFill>
                  <a:schemeClr val="accent2">
                    <a:lumMod val="75000"/>
                  </a:schemeClr>
                </a:solidFill>
              </a:rPr>
              <a:t>sistema cliente</a:t>
            </a:r>
          </a:p>
          <a:p>
            <a:pPr lvl="1"/>
            <a:r>
              <a:rPr lang="es-ES" altLang="es-ES" sz="2000" smtClean="0">
                <a:solidFill>
                  <a:schemeClr val="accent2">
                    <a:lumMod val="75000"/>
                  </a:schemeClr>
                </a:solidFill>
              </a:rPr>
              <a:t>En </a:t>
            </a:r>
            <a:r>
              <a:rPr lang="es-ES" altLang="es-ES" sz="2000" b="1" smtClean="0">
                <a:solidFill>
                  <a:schemeClr val="accent2">
                    <a:lumMod val="75000"/>
                  </a:schemeClr>
                </a:solidFill>
              </a:rPr>
              <a:t>sistema cliente</a:t>
            </a:r>
            <a:r>
              <a:rPr lang="es-ES" altLang="es-ES" sz="2000" smtClean="0">
                <a:solidFill>
                  <a:schemeClr val="accent2">
                    <a:lumMod val="75000"/>
                  </a:schemeClr>
                </a:solidFill>
              </a:rPr>
              <a:t>, directorio HOME de usuario: </a:t>
            </a:r>
            <a:br>
              <a:rPr lang="es-ES" altLang="es-ES" sz="2000" smtClean="0">
                <a:solidFill>
                  <a:schemeClr val="accent2">
                    <a:lumMod val="75000"/>
                  </a:schemeClr>
                </a:solidFill>
              </a:rPr>
            </a:br>
            <a:r>
              <a:rPr lang="es-ES" altLang="es-ES" sz="2000" b="1" smtClean="0">
                <a:solidFill>
                  <a:schemeClr val="accent2">
                    <a:lumMod val="75000"/>
                  </a:schemeClr>
                </a:solidFill>
              </a:rPr>
              <a:t>cd .ssh</a:t>
            </a:r>
            <a:r>
              <a:rPr lang="es-ES" altLang="es-ES" sz="2000" smtClean="0">
                <a:solidFill>
                  <a:schemeClr val="accent2">
                    <a:lumMod val="75000"/>
                  </a:schemeClr>
                </a:solidFill>
              </a:rPr>
              <a:t> (crear directorio previamente si no existiese)</a:t>
            </a:r>
            <a:br>
              <a:rPr lang="es-ES" altLang="es-ES" sz="2000" smtClean="0">
                <a:solidFill>
                  <a:schemeClr val="accent2">
                    <a:lumMod val="75000"/>
                  </a:schemeClr>
                </a:solidFill>
              </a:rPr>
            </a:br>
            <a:r>
              <a:rPr lang="es-ES" altLang="es-ES" sz="2000" b="1" smtClean="0">
                <a:solidFill>
                  <a:schemeClr val="accent2">
                    <a:lumMod val="75000"/>
                  </a:schemeClr>
                </a:solidFill>
              </a:rPr>
              <a:t>ssh-keygen</a:t>
            </a:r>
            <a:r>
              <a:rPr lang="es-ES" altLang="es-ES" sz="2000" smtClean="0">
                <a:solidFill>
                  <a:schemeClr val="accent2">
                    <a:lumMod val="75000"/>
                  </a:schemeClr>
                </a:solidFill>
              </a:rPr>
              <a:t> </a:t>
            </a:r>
          </a:p>
          <a:p>
            <a:pPr lvl="2"/>
            <a:r>
              <a:rPr lang="es-ES" altLang="es-ES" sz="1600" smtClean="0">
                <a:solidFill>
                  <a:schemeClr val="accent2">
                    <a:lumMod val="75000"/>
                  </a:schemeClr>
                </a:solidFill>
              </a:rPr>
              <a:t>Esto </a:t>
            </a:r>
            <a:r>
              <a:rPr lang="es-ES" altLang="es-ES" sz="1600" dirty="0" smtClean="0">
                <a:solidFill>
                  <a:schemeClr val="accent2">
                    <a:lumMod val="75000"/>
                  </a:schemeClr>
                </a:solidFill>
              </a:rPr>
              <a:t>genera archivos </a:t>
            </a:r>
            <a:r>
              <a:rPr lang="es-ES" altLang="es-ES" sz="1600" b="1" dirty="0" err="1" smtClean="0">
                <a:solidFill>
                  <a:schemeClr val="accent2">
                    <a:lumMod val="75000"/>
                  </a:schemeClr>
                </a:solidFill>
              </a:rPr>
              <a:t>id_rsa</a:t>
            </a:r>
            <a:r>
              <a:rPr lang="es-ES" altLang="es-ES" sz="1600" dirty="0" smtClean="0">
                <a:solidFill>
                  <a:schemeClr val="accent2">
                    <a:lumMod val="75000"/>
                  </a:schemeClr>
                </a:solidFill>
              </a:rPr>
              <a:t> (clave privada) y </a:t>
            </a:r>
            <a:r>
              <a:rPr lang="es-ES" altLang="es-ES" sz="1600" b="1" dirty="0" smtClean="0">
                <a:solidFill>
                  <a:schemeClr val="accent2">
                    <a:lumMod val="75000"/>
                  </a:schemeClr>
                </a:solidFill>
              </a:rPr>
              <a:t>id_rsa.pub </a:t>
            </a:r>
            <a:r>
              <a:rPr lang="es-ES" altLang="es-ES" sz="1600" dirty="0" smtClean="0">
                <a:solidFill>
                  <a:schemeClr val="accent2">
                    <a:lumMod val="75000"/>
                  </a:schemeClr>
                </a:solidFill>
              </a:rPr>
              <a:t>(clave pública)</a:t>
            </a:r>
          </a:p>
          <a:p>
            <a:pPr lvl="2"/>
            <a:r>
              <a:rPr lang="es-ES" altLang="es-ES" sz="1600" dirty="0" smtClean="0">
                <a:solidFill>
                  <a:schemeClr val="accent2">
                    <a:lumMod val="75000"/>
                  </a:schemeClr>
                </a:solidFill>
              </a:rPr>
              <a:t>Pide nombre de archivo y ubicación para </a:t>
            </a:r>
            <a:r>
              <a:rPr lang="es-ES" altLang="es-ES" sz="1600" b="1" dirty="0" err="1" smtClean="0">
                <a:solidFill>
                  <a:schemeClr val="accent2">
                    <a:lumMod val="75000"/>
                  </a:schemeClr>
                </a:solidFill>
              </a:rPr>
              <a:t>id_rsa</a:t>
            </a:r>
            <a:r>
              <a:rPr lang="es-ES" altLang="es-ES" sz="1600" dirty="0" smtClean="0">
                <a:solidFill>
                  <a:schemeClr val="accent2">
                    <a:lumMod val="75000"/>
                  </a:schemeClr>
                </a:solidFill>
              </a:rPr>
              <a:t> (dejar valor por defecto)</a:t>
            </a:r>
          </a:p>
          <a:p>
            <a:pPr lvl="2"/>
            <a:r>
              <a:rPr lang="es-ES" altLang="es-ES" sz="1600" dirty="0" smtClean="0">
                <a:solidFill>
                  <a:schemeClr val="accent2">
                    <a:lumMod val="75000"/>
                  </a:schemeClr>
                </a:solidFill>
              </a:rPr>
              <a:t>Pide establecer contraseña para proteger clave privada en </a:t>
            </a:r>
            <a:r>
              <a:rPr lang="es-ES" altLang="es-ES" sz="1600" smtClean="0">
                <a:solidFill>
                  <a:schemeClr val="accent2">
                    <a:lumMod val="75000"/>
                  </a:schemeClr>
                </a:solidFill>
              </a:rPr>
              <a:t>sistema cliente</a:t>
            </a:r>
          </a:p>
          <a:p>
            <a:pPr lvl="1" indent="0">
              <a:buNone/>
            </a:pPr>
            <a:r>
              <a:rPr lang="es-ES" altLang="es-ES" sz="2000" b="1" smtClean="0">
                <a:solidFill>
                  <a:schemeClr val="accent2">
                    <a:lumMod val="75000"/>
                  </a:schemeClr>
                </a:solidFill>
              </a:rPr>
              <a:t>ssh-add</a:t>
            </a:r>
            <a:r>
              <a:rPr lang="es-ES" altLang="es-ES" sz="2000" smtClean="0">
                <a:solidFill>
                  <a:schemeClr val="accent2">
                    <a:lumMod val="75000"/>
                  </a:schemeClr>
                </a:solidFill>
              </a:rPr>
              <a:t> </a:t>
            </a:r>
            <a:endParaRPr lang="es-ES" altLang="es-ES" sz="2000">
              <a:solidFill>
                <a:schemeClr val="accent2">
                  <a:lumMod val="75000"/>
                </a:schemeClr>
              </a:solidFill>
            </a:endParaRPr>
          </a:p>
          <a:p>
            <a:pPr lvl="2"/>
            <a:r>
              <a:rPr lang="es-ES" altLang="es-ES" sz="1600">
                <a:solidFill>
                  <a:schemeClr val="accent2">
                    <a:lumMod val="75000"/>
                  </a:schemeClr>
                </a:solidFill>
              </a:rPr>
              <a:t>Esto </a:t>
            </a:r>
            <a:r>
              <a:rPr lang="es-ES" altLang="es-ES" sz="1600" smtClean="0">
                <a:solidFill>
                  <a:schemeClr val="accent2">
                    <a:lumMod val="75000"/>
                  </a:schemeClr>
                </a:solidFill>
              </a:rPr>
              <a:t>añade al agente de autenticación la nueva identidad creada</a:t>
            </a:r>
          </a:p>
          <a:p>
            <a:pPr lvl="1" indent="0">
              <a:buNone/>
            </a:pPr>
            <a:r>
              <a:rPr lang="es-ES" altLang="es-ES" sz="2000" b="1" smtClean="0">
                <a:solidFill>
                  <a:schemeClr val="accent2">
                    <a:lumMod val="75000"/>
                  </a:schemeClr>
                </a:solidFill>
              </a:rPr>
              <a:t>ssh-copy-id</a:t>
            </a:r>
            <a:r>
              <a:rPr lang="es-ES" altLang="es-ES" sz="2000" smtClean="0">
                <a:solidFill>
                  <a:schemeClr val="accent2">
                    <a:lumMod val="75000"/>
                  </a:schemeClr>
                </a:solidFill>
              </a:rPr>
              <a:t> usuario@sistema-remoto</a:t>
            </a:r>
          </a:p>
          <a:p>
            <a:pPr lvl="2"/>
            <a:r>
              <a:rPr lang="es-ES" altLang="es-ES" sz="1600" smtClean="0">
                <a:solidFill>
                  <a:schemeClr val="accent2">
                    <a:lumMod val="75000"/>
                  </a:schemeClr>
                </a:solidFill>
              </a:rPr>
              <a:t>Esto envía a sistema remoto la clave pública de la identidad creada</a:t>
            </a:r>
            <a:endParaRPr lang="es-ES" altLang="es-ES" sz="1600">
              <a:solidFill>
                <a:schemeClr val="accent2">
                  <a:lumMod val="75000"/>
                </a:schemeClr>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62</a:t>
            </a:fld>
            <a:endParaRPr lang="es-ES" dirty="0"/>
          </a:p>
        </p:txBody>
      </p:sp>
    </p:spTree>
    <p:extLst>
      <p:ext uri="{BB962C8B-B14F-4D97-AF65-F5344CB8AC3E}">
        <p14:creationId xmlns:p14="http://schemas.microsoft.com/office/powerpoint/2010/main" val="1201752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Conexión</a:t>
            </a:r>
            <a:r>
              <a:rPr lang="en-GB" dirty="0" smtClean="0"/>
              <a:t> a </a:t>
            </a:r>
            <a:r>
              <a:rPr lang="en-GB" dirty="0" err="1" smtClean="0"/>
              <a:t>sistemas</a:t>
            </a:r>
            <a:r>
              <a:rPr lang="en-GB" dirty="0" smtClean="0"/>
              <a:t> </a:t>
            </a:r>
            <a:r>
              <a:rPr lang="en-GB" dirty="0" err="1" smtClean="0"/>
              <a:t>remotos</a:t>
            </a:r>
            <a:endParaRPr lang="en-GB" dirty="0"/>
          </a:p>
        </p:txBody>
      </p:sp>
      <p:sp>
        <p:nvSpPr>
          <p:cNvPr id="15" name="Rectangle 10"/>
          <p:cNvSpPr>
            <a:spLocks noChangeArrowheads="1"/>
          </p:cNvSpPr>
          <p:nvPr/>
        </p:nvSpPr>
        <p:spPr bwMode="auto">
          <a:xfrm>
            <a:off x="395536" y="1196752"/>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 sz="2400" dirty="0" smtClean="0">
                <a:solidFill>
                  <a:srgbClr val="993300"/>
                </a:solidFill>
              </a:rPr>
              <a:t>Comprobar en ambos sistemas que </a:t>
            </a:r>
            <a:r>
              <a:rPr lang="es-ES" sz="2400" dirty="0">
                <a:solidFill>
                  <a:srgbClr val="993300"/>
                </a:solidFill>
              </a:rPr>
              <a:t>los derechos de acceso son:</a:t>
            </a:r>
            <a:endParaRPr lang="es-ES" sz="2000" dirty="0">
              <a:solidFill>
                <a:srgbClr val="993300"/>
              </a:solidFill>
            </a:endParaRPr>
          </a:p>
          <a:p>
            <a:pPr lvl="1"/>
            <a:r>
              <a:rPr lang="es-ES_tradnl" sz="2000" dirty="0">
                <a:solidFill>
                  <a:srgbClr val="993300"/>
                </a:solidFill>
              </a:rPr>
              <a:t>Authorized_keys2: </a:t>
            </a:r>
            <a:r>
              <a:rPr lang="es-ES_tradnl" sz="2000" dirty="0" err="1">
                <a:solidFill>
                  <a:srgbClr val="993300"/>
                </a:solidFill>
              </a:rPr>
              <a:t>rw</a:t>
            </a:r>
            <a:r>
              <a:rPr lang="es-ES_tradnl" sz="2000" dirty="0">
                <a:solidFill>
                  <a:srgbClr val="993300"/>
                </a:solidFill>
              </a:rPr>
              <a:t>- --- --- (</a:t>
            </a:r>
            <a:r>
              <a:rPr lang="es-ES_tradnl" sz="2000" b="1" dirty="0" err="1">
                <a:solidFill>
                  <a:srgbClr val="993300"/>
                </a:solidFill>
              </a:rPr>
              <a:t>chmod</a:t>
            </a:r>
            <a:r>
              <a:rPr lang="es-ES_tradnl" sz="2000" b="1" dirty="0">
                <a:solidFill>
                  <a:srgbClr val="993300"/>
                </a:solidFill>
              </a:rPr>
              <a:t> 600 authorized_keys2</a:t>
            </a:r>
            <a:r>
              <a:rPr lang="es-ES_tradnl" sz="2000" dirty="0">
                <a:solidFill>
                  <a:srgbClr val="993300"/>
                </a:solidFill>
              </a:rPr>
              <a:t>)</a:t>
            </a:r>
          </a:p>
          <a:p>
            <a:pPr lvl="1"/>
            <a:r>
              <a:rPr lang="es-ES_tradnl" sz="2000" dirty="0">
                <a:solidFill>
                  <a:srgbClr val="993300"/>
                </a:solidFill>
              </a:rPr>
              <a:t>.</a:t>
            </a:r>
            <a:r>
              <a:rPr lang="es-ES_tradnl" sz="2000" dirty="0" err="1">
                <a:solidFill>
                  <a:srgbClr val="993300"/>
                </a:solidFill>
              </a:rPr>
              <a:t>ssh</a:t>
            </a:r>
            <a:r>
              <a:rPr lang="es-ES_tradnl" sz="2000" dirty="0">
                <a:solidFill>
                  <a:srgbClr val="993300"/>
                </a:solidFill>
              </a:rPr>
              <a:t>: </a:t>
            </a:r>
            <a:r>
              <a:rPr lang="es-ES_tradnl" sz="2000" dirty="0" err="1">
                <a:solidFill>
                  <a:srgbClr val="993300"/>
                </a:solidFill>
              </a:rPr>
              <a:t>rwx</a:t>
            </a:r>
            <a:r>
              <a:rPr lang="es-ES_tradnl" sz="2000" dirty="0">
                <a:solidFill>
                  <a:srgbClr val="993300"/>
                </a:solidFill>
              </a:rPr>
              <a:t> --- --- (</a:t>
            </a:r>
            <a:r>
              <a:rPr lang="es-ES_tradnl" sz="2000" b="1" dirty="0" err="1">
                <a:solidFill>
                  <a:srgbClr val="993300"/>
                </a:solidFill>
              </a:rPr>
              <a:t>chmod</a:t>
            </a:r>
            <a:r>
              <a:rPr lang="es-ES_tradnl" sz="2000" b="1" dirty="0">
                <a:solidFill>
                  <a:srgbClr val="993300"/>
                </a:solidFill>
              </a:rPr>
              <a:t> 700 .</a:t>
            </a:r>
            <a:r>
              <a:rPr lang="es-ES_tradnl" sz="2000" b="1" dirty="0" err="1">
                <a:solidFill>
                  <a:srgbClr val="993300"/>
                </a:solidFill>
              </a:rPr>
              <a:t>ssh</a:t>
            </a:r>
            <a:r>
              <a:rPr lang="es-ES_tradnl" sz="2000" dirty="0" smtClean="0">
                <a:solidFill>
                  <a:srgbClr val="993300"/>
                </a:solidFill>
              </a:rPr>
              <a:t>)</a:t>
            </a:r>
          </a:p>
          <a:p>
            <a:r>
              <a:rPr lang="es-ES_tradnl" sz="2400" dirty="0" smtClean="0">
                <a:solidFill>
                  <a:srgbClr val="993300"/>
                </a:solidFill>
              </a:rPr>
              <a:t>Al realizar la siguiente conexión </a:t>
            </a:r>
            <a:r>
              <a:rPr lang="es-ES_tradnl" sz="2400" dirty="0" err="1" smtClean="0">
                <a:solidFill>
                  <a:srgbClr val="993300"/>
                </a:solidFill>
              </a:rPr>
              <a:t>ssh</a:t>
            </a:r>
            <a:r>
              <a:rPr lang="es-ES_tradnl" sz="2400" dirty="0" smtClean="0">
                <a:solidFill>
                  <a:srgbClr val="993300"/>
                </a:solidFill>
              </a:rPr>
              <a:t> a sistema remoto:</a:t>
            </a:r>
          </a:p>
          <a:p>
            <a:pPr lvl="1"/>
            <a:r>
              <a:rPr lang="es-ES_tradnl" sz="2000" dirty="0" smtClean="0">
                <a:solidFill>
                  <a:srgbClr val="993300"/>
                </a:solidFill>
              </a:rPr>
              <a:t>Sistema cliente pide la clave que protege la clave privada</a:t>
            </a:r>
          </a:p>
          <a:p>
            <a:pPr lvl="2"/>
            <a:r>
              <a:rPr lang="es-ES_tradnl" sz="1600" dirty="0" smtClean="0">
                <a:solidFill>
                  <a:srgbClr val="993300"/>
                </a:solidFill>
              </a:rPr>
              <a:t>SE SOLICITA SOLO UNA VEZ POR SESIÓN</a:t>
            </a:r>
          </a:p>
          <a:p>
            <a:pPr lvl="1"/>
            <a:r>
              <a:rPr lang="es-ES_tradnl" sz="2000" dirty="0" smtClean="0">
                <a:solidFill>
                  <a:srgbClr val="993300"/>
                </a:solidFill>
              </a:rPr>
              <a:t>Sistema remoto NO solicita contraseña</a:t>
            </a:r>
          </a:p>
          <a:p>
            <a:r>
              <a:rPr lang="es-ES_tradnl" sz="2400" dirty="0" smtClean="0">
                <a:solidFill>
                  <a:srgbClr val="993300"/>
                </a:solidFill>
              </a:rPr>
              <a:t>Si sistema cliente tiene interfaz gráfica de usuario, se puede ejecutar aplicaciones con interfaz gráfica del sistema remoto</a:t>
            </a:r>
          </a:p>
          <a:p>
            <a:pPr lvl="1"/>
            <a:r>
              <a:rPr lang="es-ES_tradnl" sz="2000" dirty="0" smtClean="0">
                <a:solidFill>
                  <a:srgbClr val="993300"/>
                </a:solidFill>
              </a:rPr>
              <a:t>Sistema cliente: </a:t>
            </a:r>
            <a:r>
              <a:rPr lang="es-ES_tradnl" sz="2000" dirty="0" err="1" smtClean="0">
                <a:solidFill>
                  <a:srgbClr val="993300"/>
                </a:solidFill>
              </a:rPr>
              <a:t>xhost</a:t>
            </a:r>
            <a:r>
              <a:rPr lang="es-ES_tradnl" sz="2000" dirty="0" smtClean="0">
                <a:solidFill>
                  <a:srgbClr val="993300"/>
                </a:solidFill>
              </a:rPr>
              <a:t> +nombre-sistema-remoto </a:t>
            </a:r>
          </a:p>
          <a:p>
            <a:pPr lvl="1"/>
            <a:r>
              <a:rPr lang="es-ES_tradnl" sz="2000" dirty="0" smtClean="0">
                <a:solidFill>
                  <a:srgbClr val="993300"/>
                </a:solidFill>
              </a:rPr>
              <a:t>Sistema remoto: </a:t>
            </a:r>
            <a:r>
              <a:rPr lang="es-ES_tradnl" sz="2000" dirty="0" err="1" smtClean="0">
                <a:solidFill>
                  <a:srgbClr val="993300"/>
                </a:solidFill>
              </a:rPr>
              <a:t>export</a:t>
            </a:r>
            <a:r>
              <a:rPr lang="es-ES_tradnl" sz="2000" dirty="0" smtClean="0">
                <a:solidFill>
                  <a:srgbClr val="993300"/>
                </a:solidFill>
              </a:rPr>
              <a:t> DISPLAY=nombre-sistema-cliente:0.0</a:t>
            </a:r>
            <a:endParaRPr lang="es-ES_tradnl" sz="2000" dirty="0">
              <a:solidFill>
                <a:srgbClr val="993300"/>
              </a:solidFill>
            </a:endParaRPr>
          </a:p>
          <a:p>
            <a:pPr lvl="1"/>
            <a:r>
              <a:rPr lang="es-ES_tradnl" sz="2000" dirty="0" smtClean="0">
                <a:solidFill>
                  <a:srgbClr val="993300"/>
                </a:solidFill>
              </a:rPr>
              <a:t>Aplicaciones gráficas se lanzan desde terminal</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63</a:t>
            </a:fld>
            <a:endParaRPr lang="es-ES" dirty="0"/>
          </a:p>
        </p:txBody>
      </p:sp>
    </p:spTree>
    <p:extLst>
      <p:ext uri="{BB962C8B-B14F-4D97-AF65-F5344CB8AC3E}">
        <p14:creationId xmlns:p14="http://schemas.microsoft.com/office/powerpoint/2010/main" val="40278095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p:cNvSpPr>
            <a:spLocks noGrp="1"/>
          </p:cNvSpPr>
          <p:nvPr>
            <p:ph type="subTitle" idx="1"/>
          </p:nvPr>
        </p:nvSpPr>
        <p:spPr>
          <a:xfrm>
            <a:off x="2627784" y="2276872"/>
            <a:ext cx="6543441" cy="5194105"/>
          </a:xfrm>
        </p:spPr>
        <p:txBody>
          <a:bodyPr wrap="square" anchor="t" anchorCtr="0">
            <a:spAutoFit/>
          </a:bodyPr>
          <a:lstStyle/>
          <a:p>
            <a:pPr marL="514350" indent="-514350" algn="l">
              <a:buAutoNum type="arabicPeriod"/>
            </a:pPr>
            <a:r>
              <a:rPr lang="es-ES" dirty="0" smtClean="0">
                <a:solidFill>
                  <a:schemeClr val="tx1"/>
                </a:solidFill>
              </a:rPr>
              <a:t>Comandos en modo consola</a:t>
            </a:r>
          </a:p>
          <a:p>
            <a:pPr marL="514350" indent="-514350" algn="l">
              <a:buAutoNum type="arabicPeriod"/>
            </a:pPr>
            <a:r>
              <a:rPr lang="es-ES" dirty="0" smtClean="0">
                <a:solidFill>
                  <a:schemeClr val="tx1"/>
                </a:solidFill>
              </a:rPr>
              <a:t>Edición de texto en consola</a:t>
            </a:r>
          </a:p>
          <a:p>
            <a:pPr marL="514350" indent="-514350" algn="l">
              <a:buAutoNum type="arabicPeriod"/>
            </a:pPr>
            <a:r>
              <a:rPr lang="es-ES" dirty="0">
                <a:solidFill>
                  <a:schemeClr val="tx1"/>
                </a:solidFill>
              </a:rPr>
              <a:t>Procesos en segundo plano</a:t>
            </a:r>
          </a:p>
          <a:p>
            <a:pPr marL="514350" indent="-514350" algn="l">
              <a:buAutoNum type="arabicPeriod"/>
            </a:pPr>
            <a:r>
              <a:rPr lang="es-ES" dirty="0">
                <a:solidFill>
                  <a:schemeClr val="tx1"/>
                </a:solidFill>
              </a:rPr>
              <a:t>Redirección y tuberías</a:t>
            </a:r>
          </a:p>
          <a:p>
            <a:pPr marL="514350" indent="-514350" algn="l">
              <a:buAutoNum type="arabicPeriod"/>
            </a:pPr>
            <a:r>
              <a:rPr lang="es-ES" dirty="0" smtClean="0">
                <a:solidFill>
                  <a:schemeClr val="tx1"/>
                </a:solidFill>
              </a:rPr>
              <a:t>Usuarios, grupos y administradores</a:t>
            </a:r>
          </a:p>
          <a:p>
            <a:pPr marL="514350" indent="-514350" algn="l">
              <a:buAutoNum type="arabicPeriod"/>
            </a:pPr>
            <a:r>
              <a:rPr lang="es-ES" dirty="0" smtClean="0">
                <a:solidFill>
                  <a:schemeClr val="tx1"/>
                </a:solidFill>
              </a:rPr>
              <a:t>Conexión a sistemas remotos</a:t>
            </a:r>
          </a:p>
          <a:p>
            <a:pPr marL="514350" indent="-514350" algn="l">
              <a:buAutoNum type="arabicPeriod"/>
            </a:pPr>
            <a:r>
              <a:rPr lang="es-ES" dirty="0" smtClean="0">
                <a:solidFill>
                  <a:schemeClr val="tx1"/>
                </a:solidFill>
              </a:rPr>
              <a:t>Instalación y administración de software</a:t>
            </a:r>
          </a:p>
          <a:p>
            <a:pPr marL="514350" indent="-514350" algn="l">
              <a:buAutoNum type="arabicPeriod"/>
            </a:pPr>
            <a:endParaRPr lang="es-ES" dirty="0"/>
          </a:p>
        </p:txBody>
      </p:sp>
      <p:sp>
        <p:nvSpPr>
          <p:cNvPr id="5" name="1 Título"/>
          <p:cNvSpPr>
            <a:spLocks noGrp="1"/>
          </p:cNvSpPr>
          <p:nvPr>
            <p:ph type="ctrTitle"/>
          </p:nvPr>
        </p:nvSpPr>
        <p:spPr>
          <a:xfrm>
            <a:off x="1979712" y="0"/>
            <a:ext cx="7191513" cy="1874639"/>
          </a:xfrm>
        </p:spPr>
        <p:txBody>
          <a:bodyPr>
            <a:normAutofit fontScale="90000"/>
          </a:bodyPr>
          <a:lstStyle/>
          <a:p>
            <a:r>
              <a:rPr lang="en-GB" dirty="0" err="1" smtClean="0"/>
              <a:t>Laboratorio</a:t>
            </a:r>
            <a:r>
              <a:rPr lang="en-GB" dirty="0" smtClean="0"/>
              <a:t> 1:</a:t>
            </a:r>
            <a:br>
              <a:rPr lang="en-GB" dirty="0" smtClean="0"/>
            </a:br>
            <a:r>
              <a:rPr lang="en-GB" dirty="0" err="1" smtClean="0"/>
              <a:t>Administración</a:t>
            </a:r>
            <a:r>
              <a:rPr lang="en-GB" dirty="0" smtClean="0"/>
              <a:t> de Sistemas Linux</a:t>
            </a:r>
            <a:endParaRPr lang="en-GB" dirty="0"/>
          </a:p>
        </p:txBody>
      </p:sp>
    </p:spTree>
    <p:extLst>
      <p:ext uri="{BB962C8B-B14F-4D97-AF65-F5344CB8AC3E}">
        <p14:creationId xmlns:p14="http://schemas.microsoft.com/office/powerpoint/2010/main" val="40955926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Instalación</a:t>
            </a:r>
            <a:r>
              <a:rPr lang="en-GB" dirty="0" smtClean="0"/>
              <a:t> y </a:t>
            </a:r>
            <a:r>
              <a:rPr lang="en-GB" dirty="0" err="1" smtClean="0"/>
              <a:t>administración</a:t>
            </a:r>
            <a:r>
              <a:rPr lang="en-GB" dirty="0" smtClean="0"/>
              <a:t> de soft.</a:t>
            </a:r>
            <a:endParaRPr lang="en-GB" dirty="0"/>
          </a:p>
        </p:txBody>
      </p:sp>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r>
              <a:rPr lang="es-ES_tradnl" sz="2400" dirty="0" smtClean="0">
                <a:solidFill>
                  <a:srgbClr val="993300"/>
                </a:solidFill>
              </a:rPr>
              <a:t>El software se obtiene y descarga de repositorios</a:t>
            </a:r>
          </a:p>
          <a:p>
            <a:pPr lvl="1"/>
            <a:r>
              <a:rPr lang="es-ES_tradnl" sz="2000" dirty="0" smtClean="0">
                <a:solidFill>
                  <a:srgbClr val="993300"/>
                </a:solidFill>
              </a:rPr>
              <a:t>Cada distribución Linux tiene sus repositorios oficiales</a:t>
            </a:r>
          </a:p>
          <a:p>
            <a:pPr lvl="1"/>
            <a:r>
              <a:rPr lang="es-ES_tradnl" sz="2000" dirty="0" smtClean="0">
                <a:solidFill>
                  <a:srgbClr val="993300"/>
                </a:solidFill>
              </a:rPr>
              <a:t>El sistema dispone localmente de una lista de los repositorios en los que busca las aplicaciones (oficiales o no)</a:t>
            </a:r>
          </a:p>
          <a:p>
            <a:pPr lvl="1"/>
            <a:r>
              <a:rPr lang="es-ES_tradnl" sz="2000" dirty="0" smtClean="0">
                <a:solidFill>
                  <a:srgbClr val="993300"/>
                </a:solidFill>
              </a:rPr>
              <a:t>Las aplicaciones se descargan en forma de paquetes</a:t>
            </a:r>
          </a:p>
          <a:p>
            <a:pPr lvl="1"/>
            <a:r>
              <a:rPr lang="es-ES_tradnl" sz="2000" dirty="0" smtClean="0">
                <a:solidFill>
                  <a:srgbClr val="993300"/>
                </a:solidFill>
              </a:rPr>
              <a:t>Cada paquete, puede depender de otros paquetes</a:t>
            </a:r>
          </a:p>
          <a:p>
            <a:pPr lvl="1"/>
            <a:endParaRPr lang="es-ES_tradnl" sz="2000" dirty="0" smtClean="0">
              <a:solidFill>
                <a:srgbClr val="993300"/>
              </a:solidFill>
            </a:endParaRPr>
          </a:p>
          <a:p>
            <a:r>
              <a:rPr lang="es-ES_tradnl" sz="2400" dirty="0" smtClean="0">
                <a:solidFill>
                  <a:srgbClr val="993300"/>
                </a:solidFill>
              </a:rPr>
              <a:t>Distintas distribuciones Linux usan diferentes formatos de paquetes</a:t>
            </a:r>
          </a:p>
          <a:p>
            <a:endParaRPr lang="es-ES_tradnl" sz="2400" dirty="0">
              <a:solidFill>
                <a:srgbClr val="993300"/>
              </a:solidFill>
            </a:endParaRPr>
          </a:p>
          <a:p>
            <a:r>
              <a:rPr lang="es-ES_tradnl" sz="2400" dirty="0" smtClean="0">
                <a:solidFill>
                  <a:srgbClr val="993300"/>
                </a:solidFill>
              </a:rPr>
              <a:t>UBUNTU: emplea los comandos...</a:t>
            </a:r>
          </a:p>
          <a:p>
            <a:pPr lvl="1"/>
            <a:r>
              <a:rPr lang="es-ES_tradnl" sz="2000" dirty="0" err="1" smtClean="0">
                <a:solidFill>
                  <a:srgbClr val="993300"/>
                </a:solidFill>
              </a:rPr>
              <a:t>apt-get</a:t>
            </a:r>
            <a:r>
              <a:rPr lang="es-ES_tradnl" sz="2000" dirty="0" smtClean="0">
                <a:solidFill>
                  <a:srgbClr val="993300"/>
                </a:solidFill>
              </a:rPr>
              <a:t> (o </a:t>
            </a:r>
            <a:r>
              <a:rPr lang="es-ES_tradnl" sz="2000" dirty="0" err="1" smtClean="0">
                <a:solidFill>
                  <a:srgbClr val="993300"/>
                </a:solidFill>
              </a:rPr>
              <a:t>apt</a:t>
            </a:r>
            <a:r>
              <a:rPr lang="es-ES_tradnl" sz="2000" dirty="0" smtClean="0">
                <a:solidFill>
                  <a:srgbClr val="993300"/>
                </a:solidFill>
              </a:rPr>
              <a:t>)</a:t>
            </a:r>
          </a:p>
          <a:p>
            <a:pPr lvl="1"/>
            <a:r>
              <a:rPr lang="es-ES_tradnl" sz="2000" dirty="0" err="1" smtClean="0">
                <a:solidFill>
                  <a:srgbClr val="993300"/>
                </a:solidFill>
              </a:rPr>
              <a:t>add-apt-repository</a:t>
            </a:r>
            <a:endParaRPr lang="es-ES_tradnl" sz="2000" dirty="0" smtClean="0">
              <a:solidFill>
                <a:srgbClr val="993300"/>
              </a:solidFill>
            </a:endParaRPr>
          </a:p>
          <a:p>
            <a:pPr lvl="1"/>
            <a:endParaRPr lang="es-ES_tradnl"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65</a:t>
            </a:fld>
            <a:endParaRPr lang="es-ES" dirty="0"/>
          </a:p>
        </p:txBody>
      </p:sp>
    </p:spTree>
    <p:extLst>
      <p:ext uri="{BB962C8B-B14F-4D97-AF65-F5344CB8AC3E}">
        <p14:creationId xmlns:p14="http://schemas.microsoft.com/office/powerpoint/2010/main" val="30094957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apt-get</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Ejecuta los diferentes comandos de administración (instalación, desinstalación, actualización...) de paquetes de software</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smtClean="0">
                <a:solidFill>
                  <a:srgbClr val="993300"/>
                </a:solidFill>
              </a:rPr>
              <a:t>apt-get</a:t>
            </a:r>
            <a:r>
              <a:rPr lang="es-ES" altLang="es-ES" sz="2000" dirty="0" smtClean="0">
                <a:solidFill>
                  <a:srgbClr val="993300"/>
                </a:solidFill>
              </a:rPr>
              <a:t> [opciones] comando </a:t>
            </a:r>
          </a:p>
          <a:p>
            <a:pPr lvl="1"/>
            <a:r>
              <a:rPr lang="es-ES_tradnl" sz="2000" i="1" dirty="0" smtClean="0">
                <a:solidFill>
                  <a:srgbClr val="993300"/>
                </a:solidFill>
              </a:rPr>
              <a:t>comando</a:t>
            </a:r>
            <a:r>
              <a:rPr lang="es-ES_tradnl" sz="2000" dirty="0" smtClean="0">
                <a:solidFill>
                  <a:srgbClr val="993300"/>
                </a:solidFill>
              </a:rPr>
              <a:t>: comando de administración que se ejecuta. Los más importantes son </a:t>
            </a:r>
            <a:r>
              <a:rPr lang="es-ES_tradnl" sz="2000" dirty="0" err="1" smtClean="0">
                <a:solidFill>
                  <a:srgbClr val="993300"/>
                </a:solidFill>
              </a:rPr>
              <a:t>update</a:t>
            </a:r>
            <a:r>
              <a:rPr lang="es-ES_tradnl" sz="2000" dirty="0" smtClean="0">
                <a:solidFill>
                  <a:srgbClr val="993300"/>
                </a:solidFill>
              </a:rPr>
              <a:t>, </a:t>
            </a:r>
            <a:r>
              <a:rPr lang="es-ES_tradnl" sz="2000" dirty="0" err="1" smtClean="0">
                <a:solidFill>
                  <a:srgbClr val="993300"/>
                </a:solidFill>
              </a:rPr>
              <a:t>dist-upgrade</a:t>
            </a:r>
            <a:r>
              <a:rPr lang="es-ES_tradnl" sz="2000" dirty="0" smtClean="0">
                <a:solidFill>
                  <a:srgbClr val="993300"/>
                </a:solidFill>
              </a:rPr>
              <a:t>, </a:t>
            </a:r>
            <a:r>
              <a:rPr lang="es-ES_tradnl" sz="2000" dirty="0" err="1" smtClean="0">
                <a:solidFill>
                  <a:srgbClr val="993300"/>
                </a:solidFill>
              </a:rPr>
              <a:t>install</a:t>
            </a:r>
            <a:r>
              <a:rPr lang="es-ES_tradnl" sz="2000" dirty="0" smtClean="0">
                <a:solidFill>
                  <a:srgbClr val="993300"/>
                </a:solidFill>
              </a:rPr>
              <a:t>, </a:t>
            </a:r>
            <a:r>
              <a:rPr lang="es-ES_tradnl" sz="2000" dirty="0" err="1" smtClean="0">
                <a:solidFill>
                  <a:srgbClr val="993300"/>
                </a:solidFill>
              </a:rPr>
              <a:t>remove</a:t>
            </a:r>
            <a:r>
              <a:rPr lang="es-ES_tradnl" sz="2000" dirty="0" smtClean="0">
                <a:solidFill>
                  <a:srgbClr val="993300"/>
                </a:solidFill>
              </a:rPr>
              <a:t>, purgue, </a:t>
            </a:r>
            <a:r>
              <a:rPr lang="es-ES_tradnl" sz="2000" dirty="0" err="1" smtClean="0">
                <a:solidFill>
                  <a:srgbClr val="993300"/>
                </a:solidFill>
              </a:rPr>
              <a:t>autoremove</a:t>
            </a:r>
            <a:r>
              <a:rPr lang="es-ES_tradnl" sz="2000" dirty="0" smtClean="0">
                <a:solidFill>
                  <a:srgbClr val="993300"/>
                </a:solidFill>
              </a:rPr>
              <a:t>, </a:t>
            </a:r>
            <a:r>
              <a:rPr lang="es-ES_tradnl" sz="2000" dirty="0" err="1" smtClean="0">
                <a:solidFill>
                  <a:srgbClr val="993300"/>
                </a:solidFill>
              </a:rPr>
              <a:t>check</a:t>
            </a:r>
            <a:r>
              <a:rPr lang="es-ES_tradnl" sz="2000" dirty="0" smtClean="0">
                <a:solidFill>
                  <a:srgbClr val="993300"/>
                </a:solidFill>
              </a:rPr>
              <a:t>, </a:t>
            </a:r>
            <a:r>
              <a:rPr lang="es-ES_tradnl" sz="2000" dirty="0" err="1" smtClean="0">
                <a:solidFill>
                  <a:srgbClr val="993300"/>
                </a:solidFill>
              </a:rPr>
              <a:t>clean</a:t>
            </a:r>
            <a:r>
              <a:rPr lang="es-ES_tradnl" sz="2000" dirty="0" smtClean="0">
                <a:solidFill>
                  <a:srgbClr val="993300"/>
                </a:solidFill>
              </a:rPr>
              <a:t>, </a:t>
            </a:r>
            <a:r>
              <a:rPr lang="es-ES_tradnl" sz="2000" dirty="0" err="1" smtClean="0">
                <a:solidFill>
                  <a:srgbClr val="993300"/>
                </a:solidFill>
              </a:rPr>
              <a:t>autoclean</a:t>
            </a:r>
            <a:endParaRPr lang="es-ES_tradnl" sz="2000" dirty="0" smtClean="0">
              <a:solidFill>
                <a:srgbClr val="993300"/>
              </a:solidFill>
            </a:endParaRPr>
          </a:p>
          <a:p>
            <a:pPr lvl="1"/>
            <a:r>
              <a:rPr lang="es-ES_tradnl" sz="2000" dirty="0" err="1" smtClean="0">
                <a:solidFill>
                  <a:srgbClr val="993300"/>
                </a:solidFill>
              </a:rPr>
              <a:t>apt-get</a:t>
            </a:r>
            <a:r>
              <a:rPr lang="es-ES_tradnl" sz="2000" dirty="0">
                <a:solidFill>
                  <a:srgbClr val="993300"/>
                </a:solidFill>
              </a:rPr>
              <a:t> </a:t>
            </a:r>
            <a:r>
              <a:rPr lang="es-ES_tradnl" sz="2000" dirty="0" smtClean="0">
                <a:solidFill>
                  <a:srgbClr val="993300"/>
                </a:solidFill>
              </a:rPr>
              <a:t>requiere derechos de administración. Por tanto, si el usuario que lo usa no es </a:t>
            </a:r>
            <a:r>
              <a:rPr lang="es-ES_tradnl" sz="2000" dirty="0" err="1" smtClean="0">
                <a:solidFill>
                  <a:srgbClr val="993300"/>
                </a:solidFill>
              </a:rPr>
              <a:t>root</a:t>
            </a:r>
            <a:r>
              <a:rPr lang="es-ES_tradnl" sz="2000" dirty="0" smtClean="0">
                <a:solidFill>
                  <a:srgbClr val="993300"/>
                </a:solidFill>
              </a:rPr>
              <a:t>, debe usarlo mediante el comando </a:t>
            </a:r>
            <a:r>
              <a:rPr lang="es-ES_tradnl" sz="2000" b="1" dirty="0" smtClean="0">
                <a:solidFill>
                  <a:srgbClr val="993300"/>
                </a:solidFill>
              </a:rPr>
              <a:t>sudo</a:t>
            </a:r>
            <a:r>
              <a:rPr lang="es-ES_tradnl" sz="2000" dirty="0" smtClean="0">
                <a:solidFill>
                  <a:srgbClr val="993300"/>
                </a:solidFill>
              </a:rPr>
              <a:t>.  </a:t>
            </a:r>
            <a:endParaRPr lang="es-ES_tradnl" sz="2000" i="1"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66</a:t>
            </a:fld>
            <a:endParaRPr lang="es-ES" dirty="0"/>
          </a:p>
        </p:txBody>
      </p:sp>
      <p:sp>
        <p:nvSpPr>
          <p:cNvPr id="6" name="1 Título"/>
          <p:cNvSpPr txBox="1">
            <a:spLocks/>
          </p:cNvSpPr>
          <p:nvPr/>
        </p:nvSpPr>
        <p:spPr bwMode="blackGray">
          <a:xfrm>
            <a:off x="609600" y="427038"/>
            <a:ext cx="8229600" cy="634082"/>
          </a:xfrm>
          <a:prstGeom prst="rect">
            <a:avLst/>
          </a:prstGeom>
        </p:spPr>
        <p:txBody>
          <a:bodyPr vert="horz" lIns="91440" tIns="45720" rIns="91440" bIns="45720" rtlCol="0" anchor="ctr">
            <a:normAutofit fontScale="90000" lnSpcReduction="20000"/>
          </a:bodyPr>
          <a:lstStyle>
            <a:lvl1pPr algn="l" defTabSz="914400" rtl="0" eaLnBrk="1" latinLnBrk="0" hangingPunct="1">
              <a:spcBef>
                <a:spcPct val="0"/>
              </a:spcBef>
              <a:buNone/>
              <a:defRPr sz="4400" kern="1200">
                <a:solidFill>
                  <a:srgbClr val="993300"/>
                </a:solidFill>
                <a:latin typeface="+mj-lt"/>
                <a:ea typeface="+mj-ea"/>
                <a:cs typeface="+mj-cs"/>
              </a:defRPr>
            </a:lvl1pPr>
          </a:lstStyle>
          <a:p>
            <a:r>
              <a:rPr lang="en-GB" dirty="0" err="1" smtClean="0"/>
              <a:t>Instalación</a:t>
            </a:r>
            <a:r>
              <a:rPr lang="en-GB" dirty="0" smtClean="0"/>
              <a:t> y </a:t>
            </a:r>
            <a:r>
              <a:rPr lang="en-GB" dirty="0" err="1" smtClean="0"/>
              <a:t>administración</a:t>
            </a:r>
            <a:r>
              <a:rPr lang="en-GB" dirty="0" smtClean="0"/>
              <a:t> de soft.</a:t>
            </a:r>
            <a:endParaRPr lang="en-GB" dirty="0"/>
          </a:p>
        </p:txBody>
      </p:sp>
    </p:spTree>
    <p:extLst>
      <p:ext uri="{BB962C8B-B14F-4D97-AF65-F5344CB8AC3E}">
        <p14:creationId xmlns:p14="http://schemas.microsoft.com/office/powerpoint/2010/main" val="27416234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apt-get</a:t>
            </a:r>
            <a:r>
              <a:rPr lang="es-ES" altLang="es-ES" sz="2400" b="1" dirty="0" smtClean="0">
                <a:solidFill>
                  <a:srgbClr val="993300"/>
                </a:solidFill>
              </a:rPr>
              <a:t> </a:t>
            </a:r>
            <a:r>
              <a:rPr lang="es-ES" altLang="es-ES" sz="2400" b="1" dirty="0" err="1" smtClean="0">
                <a:solidFill>
                  <a:srgbClr val="993300"/>
                </a:solidFill>
              </a:rPr>
              <a:t>update</a:t>
            </a:r>
            <a:endParaRPr lang="es-ES" altLang="es-ES" sz="2400" b="1" dirty="0" smtClean="0">
              <a:solidFill>
                <a:srgbClr val="993300"/>
              </a:solidFill>
            </a:endParaRPr>
          </a:p>
          <a:p>
            <a:r>
              <a:rPr lang="es-ES" altLang="es-ES" sz="2400" b="1" dirty="0">
                <a:solidFill>
                  <a:srgbClr val="993300"/>
                </a:solidFill>
              </a:rPr>
              <a:t>Formato</a:t>
            </a:r>
            <a:r>
              <a:rPr lang="es-ES" altLang="es-ES" sz="2400" dirty="0">
                <a:solidFill>
                  <a:srgbClr val="993300"/>
                </a:solidFill>
              </a:rPr>
              <a:t>: </a:t>
            </a:r>
          </a:p>
          <a:p>
            <a:pPr lvl="1" indent="0">
              <a:buNone/>
            </a:pPr>
            <a:r>
              <a:rPr lang="es-ES" altLang="es-ES" sz="2000" dirty="0" err="1">
                <a:solidFill>
                  <a:srgbClr val="993300"/>
                </a:solidFill>
              </a:rPr>
              <a:t>apt-get</a:t>
            </a:r>
            <a:r>
              <a:rPr lang="es-ES" altLang="es-ES" sz="2000" dirty="0">
                <a:solidFill>
                  <a:srgbClr val="993300"/>
                </a:solidFill>
              </a:rPr>
              <a:t> </a:t>
            </a:r>
            <a:r>
              <a:rPr lang="es-ES" altLang="es-ES" sz="2000" dirty="0" err="1">
                <a:solidFill>
                  <a:srgbClr val="993300"/>
                </a:solidFill>
              </a:rPr>
              <a:t>update</a:t>
            </a:r>
            <a:r>
              <a:rPr lang="es-ES" altLang="es-ES" sz="2000" dirty="0">
                <a:solidFill>
                  <a:srgbClr val="993300"/>
                </a:solidFill>
              </a:rPr>
              <a:t> </a:t>
            </a:r>
          </a:p>
          <a:p>
            <a:r>
              <a:rPr lang="es-ES" altLang="es-ES" sz="2400" b="1" dirty="0" smtClean="0">
                <a:solidFill>
                  <a:srgbClr val="993300"/>
                </a:solidFill>
              </a:rPr>
              <a:t>Propósito</a:t>
            </a:r>
            <a:r>
              <a:rPr lang="es-ES" altLang="es-ES" sz="2400" dirty="0" smtClean="0">
                <a:solidFill>
                  <a:srgbClr val="993300"/>
                </a:solidFill>
              </a:rPr>
              <a:t>: Actualiza los índices locales del sistema con el contenido actual de los repositorios de aplicaciones. </a:t>
            </a:r>
          </a:p>
          <a:p>
            <a:pPr lvl="1"/>
            <a:r>
              <a:rPr lang="es-ES" altLang="es-ES" sz="2000" dirty="0">
                <a:solidFill>
                  <a:srgbClr val="993300"/>
                </a:solidFill>
              </a:rPr>
              <a:t>Incorpora a los índices </a:t>
            </a:r>
            <a:r>
              <a:rPr lang="es-ES" altLang="es-ES" sz="2000" dirty="0" smtClean="0">
                <a:solidFill>
                  <a:srgbClr val="993300"/>
                </a:solidFill>
              </a:rPr>
              <a:t>locales las </a:t>
            </a:r>
            <a:r>
              <a:rPr lang="es-ES" altLang="es-ES" sz="2000" dirty="0">
                <a:solidFill>
                  <a:srgbClr val="993300"/>
                </a:solidFill>
              </a:rPr>
              <a:t>nuevas aplicaciones (o nuevas </a:t>
            </a:r>
            <a:r>
              <a:rPr lang="es-ES" altLang="es-ES" sz="2000" dirty="0" smtClean="0">
                <a:solidFill>
                  <a:srgbClr val="993300"/>
                </a:solidFill>
              </a:rPr>
              <a:t>versiones) </a:t>
            </a:r>
            <a:r>
              <a:rPr lang="es-ES" altLang="es-ES" sz="2000" dirty="0">
                <a:solidFill>
                  <a:srgbClr val="993300"/>
                </a:solidFill>
              </a:rPr>
              <a:t>añadidas a los repositorios</a:t>
            </a:r>
          </a:p>
          <a:p>
            <a:pPr lvl="1"/>
            <a:r>
              <a:rPr lang="es-ES" altLang="es-ES" sz="2000" u="sng" dirty="0" smtClean="0">
                <a:solidFill>
                  <a:srgbClr val="993300"/>
                </a:solidFill>
              </a:rPr>
              <a:t>No descarga ningún paquete</a:t>
            </a:r>
          </a:p>
          <a:p>
            <a:pPr lvl="1"/>
            <a:endParaRPr lang="es-ES" altLang="es-ES"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67</a:t>
            </a:fld>
            <a:endParaRPr lang="es-ES" dirty="0"/>
          </a:p>
        </p:txBody>
      </p:sp>
      <p:sp>
        <p:nvSpPr>
          <p:cNvPr id="7" name="1 Título"/>
          <p:cNvSpPr>
            <a:spLocks noGrp="1"/>
          </p:cNvSpPr>
          <p:nvPr>
            <p:ph type="title"/>
          </p:nvPr>
        </p:nvSpPr>
        <p:spPr>
          <a:xfrm>
            <a:off x="457200" y="274638"/>
            <a:ext cx="8229600" cy="634082"/>
          </a:xfrm>
        </p:spPr>
        <p:txBody>
          <a:bodyPr>
            <a:normAutofit fontScale="90000"/>
          </a:bodyPr>
          <a:lstStyle/>
          <a:p>
            <a:r>
              <a:rPr lang="en-GB" dirty="0" err="1" smtClean="0"/>
              <a:t>Instalación</a:t>
            </a:r>
            <a:r>
              <a:rPr lang="en-GB" dirty="0" smtClean="0"/>
              <a:t> y </a:t>
            </a:r>
            <a:r>
              <a:rPr lang="en-GB" dirty="0" err="1" smtClean="0"/>
              <a:t>administración</a:t>
            </a:r>
            <a:r>
              <a:rPr lang="en-GB" dirty="0" smtClean="0"/>
              <a:t> de soft.</a:t>
            </a:r>
            <a:endParaRPr lang="en-GB" dirty="0"/>
          </a:p>
        </p:txBody>
      </p:sp>
    </p:spTree>
    <p:extLst>
      <p:ext uri="{BB962C8B-B14F-4D97-AF65-F5344CB8AC3E}">
        <p14:creationId xmlns:p14="http://schemas.microsoft.com/office/powerpoint/2010/main" val="3100419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apt-get</a:t>
            </a:r>
            <a:r>
              <a:rPr lang="es-ES" altLang="es-ES" sz="2400" b="1" dirty="0" smtClean="0">
                <a:solidFill>
                  <a:srgbClr val="993300"/>
                </a:solidFill>
              </a:rPr>
              <a:t> </a:t>
            </a:r>
            <a:r>
              <a:rPr lang="es-ES" altLang="es-ES" sz="2400" b="1" dirty="0" err="1" smtClean="0">
                <a:solidFill>
                  <a:srgbClr val="993300"/>
                </a:solidFill>
              </a:rPr>
              <a:t>dist-upgrade</a:t>
            </a:r>
            <a:endParaRPr lang="es-ES" altLang="es-ES" sz="2400" b="1" dirty="0" smtClean="0">
              <a:solidFill>
                <a:srgbClr val="993300"/>
              </a:solidFill>
            </a:endParaRPr>
          </a:p>
          <a:p>
            <a:r>
              <a:rPr lang="es-ES" altLang="es-ES" sz="2400" b="1" dirty="0">
                <a:solidFill>
                  <a:srgbClr val="993300"/>
                </a:solidFill>
              </a:rPr>
              <a:t>Formato</a:t>
            </a:r>
            <a:r>
              <a:rPr lang="es-ES" altLang="es-ES" sz="2400" dirty="0">
                <a:solidFill>
                  <a:srgbClr val="993300"/>
                </a:solidFill>
              </a:rPr>
              <a:t>: </a:t>
            </a:r>
          </a:p>
          <a:p>
            <a:pPr lvl="1" indent="0">
              <a:buNone/>
            </a:pPr>
            <a:r>
              <a:rPr lang="es-ES" altLang="es-ES" sz="2000" dirty="0" err="1">
                <a:solidFill>
                  <a:srgbClr val="993300"/>
                </a:solidFill>
              </a:rPr>
              <a:t>apt-get</a:t>
            </a:r>
            <a:r>
              <a:rPr lang="es-ES" altLang="es-ES" sz="2000" dirty="0">
                <a:solidFill>
                  <a:srgbClr val="993300"/>
                </a:solidFill>
              </a:rPr>
              <a:t> </a:t>
            </a:r>
            <a:r>
              <a:rPr lang="es-ES" altLang="es-ES" sz="2000" dirty="0" err="1" smtClean="0">
                <a:solidFill>
                  <a:srgbClr val="993300"/>
                </a:solidFill>
              </a:rPr>
              <a:t>dist-upgrade</a:t>
            </a:r>
            <a:endParaRPr lang="es-ES" altLang="es-ES" sz="2000" dirty="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Actualiza los paquetes instalados a la versión más moderna. </a:t>
            </a:r>
          </a:p>
          <a:p>
            <a:pPr lvl="1"/>
            <a:r>
              <a:rPr lang="es-ES" altLang="es-ES" sz="2000" dirty="0" smtClean="0">
                <a:solidFill>
                  <a:srgbClr val="993300"/>
                </a:solidFill>
              </a:rPr>
              <a:t>Requiere un comando previo </a:t>
            </a:r>
            <a:r>
              <a:rPr lang="es-ES" altLang="es-ES" sz="2000" b="1" dirty="0" err="1" smtClean="0">
                <a:solidFill>
                  <a:srgbClr val="993300"/>
                </a:solidFill>
              </a:rPr>
              <a:t>apt-get</a:t>
            </a:r>
            <a:r>
              <a:rPr lang="es-ES" altLang="es-ES" sz="2000" b="1" dirty="0" smtClean="0">
                <a:solidFill>
                  <a:srgbClr val="993300"/>
                </a:solidFill>
              </a:rPr>
              <a:t> </a:t>
            </a:r>
            <a:r>
              <a:rPr lang="es-ES" altLang="es-ES" sz="2000" b="1" dirty="0" err="1" smtClean="0">
                <a:solidFill>
                  <a:srgbClr val="993300"/>
                </a:solidFill>
              </a:rPr>
              <a:t>update</a:t>
            </a:r>
            <a:r>
              <a:rPr lang="es-ES" altLang="es-ES" sz="2000" dirty="0" smtClean="0">
                <a:solidFill>
                  <a:srgbClr val="993300"/>
                </a:solidFill>
              </a:rPr>
              <a:t> para determinar qué  paquetes han sido actualizados</a:t>
            </a:r>
            <a:endParaRPr lang="es-ES" altLang="es-ES" sz="2000" dirty="0">
              <a:solidFill>
                <a:srgbClr val="993300"/>
              </a:solidFill>
            </a:endParaRPr>
          </a:p>
          <a:p>
            <a:pPr lvl="1"/>
            <a:r>
              <a:rPr lang="es-ES" altLang="es-ES" sz="2000" dirty="0" smtClean="0">
                <a:solidFill>
                  <a:srgbClr val="993300"/>
                </a:solidFill>
              </a:rPr>
              <a:t>Si algún paquete a actualizar depende de otro paquete para el que también hay una actualización...</a:t>
            </a:r>
          </a:p>
          <a:p>
            <a:pPr lvl="2"/>
            <a:r>
              <a:rPr lang="es-ES" altLang="es-ES" sz="1600" dirty="0" smtClean="0">
                <a:solidFill>
                  <a:srgbClr val="993300"/>
                </a:solidFill>
              </a:rPr>
              <a:t>Actualiza dicho paquete</a:t>
            </a:r>
          </a:p>
          <a:p>
            <a:pPr lvl="2"/>
            <a:r>
              <a:rPr lang="es-ES" altLang="es-ES" sz="1600" dirty="0" smtClean="0">
                <a:solidFill>
                  <a:srgbClr val="993300"/>
                </a:solidFill>
              </a:rPr>
              <a:t>Elimina la versión antigua</a:t>
            </a:r>
          </a:p>
          <a:p>
            <a:pPr lvl="1"/>
            <a:endParaRPr lang="es-ES" altLang="es-ES"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68</a:t>
            </a:fld>
            <a:endParaRPr lang="es-ES" dirty="0"/>
          </a:p>
        </p:txBody>
      </p:sp>
      <p:sp>
        <p:nvSpPr>
          <p:cNvPr id="7" name="1 Título"/>
          <p:cNvSpPr>
            <a:spLocks noGrp="1"/>
          </p:cNvSpPr>
          <p:nvPr>
            <p:ph type="title"/>
          </p:nvPr>
        </p:nvSpPr>
        <p:spPr>
          <a:xfrm>
            <a:off x="457200" y="274638"/>
            <a:ext cx="8229600" cy="634082"/>
          </a:xfrm>
        </p:spPr>
        <p:txBody>
          <a:bodyPr>
            <a:normAutofit fontScale="90000"/>
          </a:bodyPr>
          <a:lstStyle/>
          <a:p>
            <a:r>
              <a:rPr lang="en-GB" dirty="0" err="1" smtClean="0"/>
              <a:t>Instalación</a:t>
            </a:r>
            <a:r>
              <a:rPr lang="en-GB" dirty="0" smtClean="0"/>
              <a:t> y </a:t>
            </a:r>
            <a:r>
              <a:rPr lang="en-GB" dirty="0" err="1" smtClean="0"/>
              <a:t>administración</a:t>
            </a:r>
            <a:r>
              <a:rPr lang="en-GB" dirty="0" smtClean="0"/>
              <a:t> de soft.</a:t>
            </a:r>
            <a:endParaRPr lang="en-GB" dirty="0"/>
          </a:p>
        </p:txBody>
      </p:sp>
    </p:spTree>
    <p:extLst>
      <p:ext uri="{BB962C8B-B14F-4D97-AF65-F5344CB8AC3E}">
        <p14:creationId xmlns:p14="http://schemas.microsoft.com/office/powerpoint/2010/main" val="29384041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apt-get</a:t>
            </a:r>
            <a:r>
              <a:rPr lang="es-ES" altLang="es-ES" sz="2400" b="1" dirty="0" smtClean="0">
                <a:solidFill>
                  <a:srgbClr val="993300"/>
                </a:solidFill>
              </a:rPr>
              <a:t> </a:t>
            </a:r>
            <a:r>
              <a:rPr lang="es-ES" altLang="es-ES" sz="2400" b="1" dirty="0" err="1" smtClean="0">
                <a:solidFill>
                  <a:srgbClr val="993300"/>
                </a:solidFill>
              </a:rPr>
              <a:t>install</a:t>
            </a:r>
            <a:endParaRPr lang="es-ES" altLang="es-ES" sz="2400" b="1" dirty="0" smtClean="0">
              <a:solidFill>
                <a:srgbClr val="993300"/>
              </a:solidFill>
            </a:endParaRPr>
          </a:p>
          <a:p>
            <a:r>
              <a:rPr lang="es-ES" altLang="es-ES" sz="2400" b="1" dirty="0">
                <a:solidFill>
                  <a:srgbClr val="993300"/>
                </a:solidFill>
              </a:rPr>
              <a:t>Formato</a:t>
            </a:r>
            <a:r>
              <a:rPr lang="es-ES" altLang="es-ES" sz="2400" dirty="0">
                <a:solidFill>
                  <a:srgbClr val="993300"/>
                </a:solidFill>
              </a:rPr>
              <a:t>: </a:t>
            </a:r>
          </a:p>
          <a:p>
            <a:pPr lvl="1" indent="0">
              <a:buNone/>
            </a:pPr>
            <a:r>
              <a:rPr lang="es-ES" altLang="es-ES" sz="2000" dirty="0" err="1">
                <a:solidFill>
                  <a:srgbClr val="993300"/>
                </a:solidFill>
              </a:rPr>
              <a:t>apt-get</a:t>
            </a:r>
            <a:r>
              <a:rPr lang="es-ES" altLang="es-ES" sz="2000" dirty="0">
                <a:solidFill>
                  <a:srgbClr val="993300"/>
                </a:solidFill>
              </a:rPr>
              <a:t> </a:t>
            </a:r>
            <a:r>
              <a:rPr lang="es-ES" altLang="es-ES" sz="2000" dirty="0" err="1" smtClean="0">
                <a:solidFill>
                  <a:srgbClr val="993300"/>
                </a:solidFill>
              </a:rPr>
              <a:t>install</a:t>
            </a:r>
            <a:r>
              <a:rPr lang="es-ES" altLang="es-ES" sz="2000" dirty="0" smtClean="0">
                <a:solidFill>
                  <a:srgbClr val="993300"/>
                </a:solidFill>
              </a:rPr>
              <a:t> paquete</a:t>
            </a:r>
            <a:r>
              <a:rPr lang="es-ES" altLang="es-ES" sz="2000" baseline="-25000" dirty="0" smtClean="0">
                <a:solidFill>
                  <a:srgbClr val="993300"/>
                </a:solidFill>
              </a:rPr>
              <a:t>1</a:t>
            </a:r>
            <a:r>
              <a:rPr lang="es-ES" altLang="es-ES" sz="2000" dirty="0" smtClean="0">
                <a:solidFill>
                  <a:srgbClr val="993300"/>
                </a:solidFill>
              </a:rPr>
              <a:t> [paquete</a:t>
            </a:r>
            <a:r>
              <a:rPr lang="es-ES" altLang="es-ES" sz="2000" baseline="-25000" dirty="0" smtClean="0">
                <a:solidFill>
                  <a:srgbClr val="993300"/>
                </a:solidFill>
              </a:rPr>
              <a:t>2</a:t>
            </a:r>
            <a:r>
              <a:rPr lang="es-ES" altLang="es-ES" sz="2000" dirty="0" smtClean="0">
                <a:solidFill>
                  <a:srgbClr val="993300"/>
                </a:solidFill>
              </a:rPr>
              <a:t> ... </a:t>
            </a:r>
            <a:r>
              <a:rPr lang="es-ES" altLang="es-ES" sz="2000" dirty="0" err="1" smtClean="0">
                <a:solidFill>
                  <a:srgbClr val="993300"/>
                </a:solidFill>
              </a:rPr>
              <a:t>paquete</a:t>
            </a:r>
            <a:r>
              <a:rPr lang="es-ES" altLang="es-ES" sz="2000" baseline="-25000" dirty="0" err="1" smtClean="0">
                <a:solidFill>
                  <a:srgbClr val="993300"/>
                </a:solidFill>
              </a:rPr>
              <a:t>n</a:t>
            </a:r>
            <a:r>
              <a:rPr lang="es-ES" altLang="es-ES" sz="2000" dirty="0" smtClean="0">
                <a:solidFill>
                  <a:srgbClr val="993300"/>
                </a:solidFill>
              </a:rPr>
              <a:t>]</a:t>
            </a:r>
            <a:endParaRPr lang="es-ES" altLang="es-ES" sz="2000" dirty="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Instala o actualiza los paquetes cuyos nombres se indican. </a:t>
            </a:r>
          </a:p>
          <a:p>
            <a:pPr lvl="1"/>
            <a:r>
              <a:rPr lang="es-ES" altLang="es-ES" sz="2000" i="1" dirty="0" err="1">
                <a:solidFill>
                  <a:srgbClr val="993300"/>
                </a:solidFill>
              </a:rPr>
              <a:t>p</a:t>
            </a:r>
            <a:r>
              <a:rPr lang="es-ES" altLang="es-ES" sz="2000" i="1" dirty="0" err="1" smtClean="0">
                <a:solidFill>
                  <a:srgbClr val="993300"/>
                </a:solidFill>
              </a:rPr>
              <a:t>aquete</a:t>
            </a:r>
            <a:r>
              <a:rPr lang="es-ES" altLang="es-ES" sz="2000" i="1" baseline="-25000" dirty="0" err="1" smtClean="0">
                <a:solidFill>
                  <a:srgbClr val="993300"/>
                </a:solidFill>
              </a:rPr>
              <a:t>i</a:t>
            </a:r>
            <a:r>
              <a:rPr lang="es-ES" altLang="es-ES" sz="2000" dirty="0" smtClean="0">
                <a:solidFill>
                  <a:srgbClr val="993300"/>
                </a:solidFill>
              </a:rPr>
              <a:t>: Nombre del paquetes o paquetes que se instalan. </a:t>
            </a:r>
          </a:p>
          <a:p>
            <a:pPr lvl="2"/>
            <a:r>
              <a:rPr lang="es-ES" altLang="es-ES" sz="1600" dirty="0" smtClean="0">
                <a:solidFill>
                  <a:srgbClr val="993300"/>
                </a:solidFill>
              </a:rPr>
              <a:t>Si alguno de los paquetes ya está instalado, lo actualiza</a:t>
            </a:r>
          </a:p>
          <a:p>
            <a:pPr lvl="2"/>
            <a:r>
              <a:rPr lang="es-ES" altLang="es-ES" sz="1600" dirty="0" smtClean="0">
                <a:solidFill>
                  <a:srgbClr val="993300"/>
                </a:solidFill>
              </a:rPr>
              <a:t>Se puede añadir un carácter igual “=“ seguido de un número de versión para indicar explícitamente la versión a instalar. En caso de  no hacerlo, instala la versión más reciente.</a:t>
            </a:r>
          </a:p>
          <a:p>
            <a:pPr lvl="2"/>
            <a:r>
              <a:rPr lang="es-ES" altLang="es-ES" sz="1600" dirty="0" smtClean="0">
                <a:solidFill>
                  <a:srgbClr val="993300"/>
                </a:solidFill>
              </a:rPr>
              <a:t>Instalar una versión anterior a la actualmente instalada implica un </a:t>
            </a:r>
            <a:r>
              <a:rPr lang="es-ES" altLang="es-ES" sz="1600" i="1" dirty="0" err="1" smtClean="0">
                <a:solidFill>
                  <a:srgbClr val="993300"/>
                </a:solidFill>
              </a:rPr>
              <a:t>downgrade</a:t>
            </a:r>
            <a:r>
              <a:rPr lang="es-ES" altLang="es-ES" sz="1600" dirty="0" smtClean="0">
                <a:solidFill>
                  <a:srgbClr val="993300"/>
                </a:solidFill>
              </a:rPr>
              <a:t> del paquete: ¡usar con cuidado!</a:t>
            </a:r>
            <a:r>
              <a:rPr lang="es-ES" altLang="es-ES" sz="2000" dirty="0" smtClean="0">
                <a:solidFill>
                  <a:srgbClr val="993300"/>
                </a:solidFill>
              </a:rPr>
              <a:t> </a:t>
            </a:r>
          </a:p>
          <a:p>
            <a:pPr lvl="1"/>
            <a:r>
              <a:rPr lang="es-ES" altLang="es-ES" sz="2000" dirty="0" smtClean="0">
                <a:solidFill>
                  <a:srgbClr val="993300"/>
                </a:solidFill>
              </a:rPr>
              <a:t>Si un paquete a instalar depende de otros no instalados, dichos paquetes dependientes también se instalan</a:t>
            </a:r>
          </a:p>
          <a:p>
            <a:pPr lvl="1"/>
            <a:endParaRPr lang="es-ES" altLang="es-ES"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69</a:t>
            </a:fld>
            <a:endParaRPr lang="es-ES" dirty="0"/>
          </a:p>
        </p:txBody>
      </p:sp>
      <p:sp>
        <p:nvSpPr>
          <p:cNvPr id="6" name="1 Título"/>
          <p:cNvSpPr>
            <a:spLocks noGrp="1"/>
          </p:cNvSpPr>
          <p:nvPr>
            <p:ph type="title"/>
          </p:nvPr>
        </p:nvSpPr>
        <p:spPr>
          <a:xfrm>
            <a:off x="457200" y="274638"/>
            <a:ext cx="8229600" cy="634082"/>
          </a:xfrm>
        </p:spPr>
        <p:txBody>
          <a:bodyPr>
            <a:normAutofit fontScale="90000"/>
          </a:bodyPr>
          <a:lstStyle/>
          <a:p>
            <a:r>
              <a:rPr lang="en-GB" dirty="0" err="1" smtClean="0"/>
              <a:t>Instalación</a:t>
            </a:r>
            <a:r>
              <a:rPr lang="en-GB" dirty="0" smtClean="0"/>
              <a:t> y </a:t>
            </a:r>
            <a:r>
              <a:rPr lang="en-GB" dirty="0" err="1" smtClean="0"/>
              <a:t>administración</a:t>
            </a:r>
            <a:r>
              <a:rPr lang="en-GB" dirty="0" smtClean="0"/>
              <a:t> de soft.</a:t>
            </a:r>
            <a:endParaRPr lang="en-GB" dirty="0"/>
          </a:p>
        </p:txBody>
      </p:sp>
    </p:spTree>
    <p:extLst>
      <p:ext uri="{BB962C8B-B14F-4D97-AF65-F5344CB8AC3E}">
        <p14:creationId xmlns:p14="http://schemas.microsoft.com/office/powerpoint/2010/main" val="344073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15" name="Rectangle 10"/>
          <p:cNvSpPr>
            <a:spLocks noChangeArrowheads="1"/>
          </p:cNvSpPr>
          <p:nvPr/>
        </p:nvSpPr>
        <p:spPr bwMode="auto">
          <a:xfrm>
            <a:off x="611187" y="1196752"/>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dirty="0" smtClean="0">
                <a:solidFill>
                  <a:schemeClr val="accent2">
                    <a:lumMod val="75000"/>
                  </a:schemeClr>
                </a:solidFill>
              </a:rPr>
              <a:t>Creación de variables: basta asignarles un valor:</a:t>
            </a:r>
          </a:p>
          <a:p>
            <a:pPr lvl="1" indent="0" algn="just">
              <a:buNone/>
            </a:pPr>
            <a:r>
              <a:rPr lang="es-ES" altLang="es-ES" sz="2000" b="1" dirty="0" smtClean="0">
                <a:solidFill>
                  <a:schemeClr val="accent2">
                    <a:lumMod val="75000"/>
                  </a:schemeClr>
                </a:solidFill>
              </a:rPr>
              <a:t>variable= “valor de la variable”</a:t>
            </a:r>
          </a:p>
          <a:p>
            <a:pPr lvl="1" algn="just"/>
            <a:r>
              <a:rPr lang="es-ES" altLang="es-ES" sz="2000" dirty="0" smtClean="0">
                <a:solidFill>
                  <a:schemeClr val="accent2">
                    <a:lumMod val="75000"/>
                  </a:schemeClr>
                </a:solidFill>
              </a:rPr>
              <a:t>Todas las variables son de tipo cadena</a:t>
            </a:r>
          </a:p>
          <a:p>
            <a:pPr lvl="1" algn="just"/>
            <a:r>
              <a:rPr lang="es-ES" altLang="es-ES" sz="2000" dirty="0" smtClean="0">
                <a:solidFill>
                  <a:schemeClr val="accent2">
                    <a:lumMod val="75000"/>
                  </a:schemeClr>
                </a:solidFill>
              </a:rPr>
              <a:t>‘Para usar el valor de una variable, se le antepone ‘$’ al nombre:</a:t>
            </a:r>
          </a:p>
          <a:p>
            <a:pPr lvl="1" indent="0" algn="just">
              <a:buNone/>
            </a:pPr>
            <a:r>
              <a:rPr lang="es-ES" altLang="es-ES" sz="2000" dirty="0">
                <a:solidFill>
                  <a:schemeClr val="accent2">
                    <a:lumMod val="75000"/>
                  </a:schemeClr>
                </a:solidFill>
              </a:rPr>
              <a:t> </a:t>
            </a:r>
            <a:r>
              <a:rPr lang="es-ES" altLang="es-ES" sz="2000" b="1" dirty="0" smtClean="0">
                <a:solidFill>
                  <a:schemeClr val="accent2">
                    <a:lumMod val="75000"/>
                  </a:schemeClr>
                </a:solidFill>
              </a:rPr>
              <a:t>echo $HOME</a:t>
            </a:r>
          </a:p>
          <a:p>
            <a:pPr algn="just"/>
            <a:r>
              <a:rPr lang="es-ES" altLang="es-ES" sz="2400" dirty="0" smtClean="0">
                <a:solidFill>
                  <a:schemeClr val="accent2">
                    <a:lumMod val="75000"/>
                  </a:schemeClr>
                </a:solidFill>
              </a:rPr>
              <a:t>Algunas variables predefinidas:</a:t>
            </a:r>
          </a:p>
          <a:p>
            <a:pPr lvl="1" algn="just"/>
            <a:r>
              <a:rPr lang="es-ES" altLang="es-ES" sz="2000" dirty="0" smtClean="0">
                <a:solidFill>
                  <a:schemeClr val="accent2">
                    <a:lumMod val="75000"/>
                  </a:schemeClr>
                </a:solidFill>
              </a:rPr>
              <a:t>HOME: directorio raíz del usuario</a:t>
            </a:r>
          </a:p>
          <a:p>
            <a:pPr lvl="1" algn="just"/>
            <a:r>
              <a:rPr lang="es-ES" altLang="es-ES" sz="2000" smtClean="0">
                <a:solidFill>
                  <a:schemeClr val="accent2">
                    <a:lumMod val="75000"/>
                  </a:schemeClr>
                </a:solidFill>
              </a:rPr>
              <a:t>LOGNAME, USER: </a:t>
            </a:r>
            <a:r>
              <a:rPr lang="es-ES" altLang="es-ES" sz="2000" dirty="0">
                <a:solidFill>
                  <a:schemeClr val="accent2">
                    <a:lumMod val="75000"/>
                  </a:schemeClr>
                </a:solidFill>
              </a:rPr>
              <a:t>nombre de usuario</a:t>
            </a:r>
          </a:p>
          <a:p>
            <a:pPr lvl="1" algn="just"/>
            <a:r>
              <a:rPr lang="es-ES" altLang="es-ES" sz="2000" dirty="0" smtClean="0">
                <a:solidFill>
                  <a:schemeClr val="accent2">
                    <a:lumMod val="75000"/>
                  </a:schemeClr>
                </a:solidFill>
              </a:rPr>
              <a:t>OLDPWD</a:t>
            </a:r>
            <a:r>
              <a:rPr lang="es-ES" altLang="es-ES" sz="2000" dirty="0">
                <a:solidFill>
                  <a:schemeClr val="accent2">
                    <a:lumMod val="75000"/>
                  </a:schemeClr>
                </a:solidFill>
              </a:rPr>
              <a:t>: anterior directorio de trabajo</a:t>
            </a:r>
          </a:p>
          <a:p>
            <a:pPr lvl="1" algn="just"/>
            <a:r>
              <a:rPr lang="es-ES" altLang="es-ES" sz="2000" dirty="0">
                <a:solidFill>
                  <a:schemeClr val="accent2">
                    <a:lumMod val="75000"/>
                  </a:schemeClr>
                </a:solidFill>
              </a:rPr>
              <a:t>PATH: lista de directorios que contienen ejecutables </a:t>
            </a:r>
            <a:endParaRPr lang="es-ES" altLang="es-ES" sz="2000" dirty="0" smtClean="0">
              <a:solidFill>
                <a:schemeClr val="accent2">
                  <a:lumMod val="75000"/>
                </a:schemeClr>
              </a:solidFill>
            </a:endParaRPr>
          </a:p>
          <a:p>
            <a:pPr lvl="1" algn="just"/>
            <a:r>
              <a:rPr lang="es-ES" altLang="es-ES" sz="2000" dirty="0" smtClean="0">
                <a:solidFill>
                  <a:schemeClr val="accent2">
                    <a:lumMod val="75000"/>
                  </a:schemeClr>
                </a:solidFill>
              </a:rPr>
              <a:t>PWD: directorio de trabajo actual</a:t>
            </a:r>
          </a:p>
          <a:p>
            <a:pPr lvl="1" algn="just"/>
            <a:r>
              <a:rPr lang="es-ES" altLang="es-ES" sz="2000" dirty="0" smtClean="0">
                <a:solidFill>
                  <a:schemeClr val="accent2">
                    <a:lumMod val="75000"/>
                  </a:schemeClr>
                </a:solidFill>
              </a:rPr>
              <a:t>SHELL: intérprete de comandos </a:t>
            </a:r>
            <a:r>
              <a:rPr lang="es-ES" altLang="es-ES" sz="2000" smtClean="0">
                <a:solidFill>
                  <a:schemeClr val="accent2">
                    <a:lumMod val="75000"/>
                  </a:schemeClr>
                </a:solidFill>
              </a:rPr>
              <a:t>en uso</a:t>
            </a: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7</a:t>
            </a:fld>
            <a:endParaRPr lang="es-ES" dirty="0"/>
          </a:p>
        </p:txBody>
      </p:sp>
    </p:spTree>
    <p:extLst>
      <p:ext uri="{BB962C8B-B14F-4D97-AF65-F5344CB8AC3E}">
        <p14:creationId xmlns:p14="http://schemas.microsoft.com/office/powerpoint/2010/main" val="37444742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Comandos: </a:t>
            </a:r>
            <a:r>
              <a:rPr lang="es-ES" altLang="es-ES" sz="2400" b="1" dirty="0" err="1" smtClean="0">
                <a:solidFill>
                  <a:srgbClr val="993300"/>
                </a:solidFill>
              </a:rPr>
              <a:t>apt-get</a:t>
            </a:r>
            <a:r>
              <a:rPr lang="es-ES" altLang="es-ES" sz="2400" b="1" dirty="0" smtClean="0">
                <a:solidFill>
                  <a:srgbClr val="993300"/>
                </a:solidFill>
              </a:rPr>
              <a:t> </a:t>
            </a:r>
            <a:r>
              <a:rPr lang="es-ES" altLang="es-ES" sz="2400" b="1" dirty="0" err="1" smtClean="0">
                <a:solidFill>
                  <a:srgbClr val="993300"/>
                </a:solidFill>
              </a:rPr>
              <a:t>remove</a:t>
            </a:r>
            <a:r>
              <a:rPr lang="es-ES" altLang="es-ES" sz="2400" dirty="0" smtClean="0">
                <a:solidFill>
                  <a:srgbClr val="993300"/>
                </a:solidFill>
              </a:rPr>
              <a:t>, </a:t>
            </a:r>
            <a:r>
              <a:rPr lang="es-ES" altLang="es-ES" sz="2400" b="1" dirty="0" err="1" smtClean="0">
                <a:solidFill>
                  <a:srgbClr val="993300"/>
                </a:solidFill>
              </a:rPr>
              <a:t>apt-get</a:t>
            </a:r>
            <a:r>
              <a:rPr lang="es-ES" altLang="es-ES" sz="2400" b="1" dirty="0" smtClean="0">
                <a:solidFill>
                  <a:srgbClr val="993300"/>
                </a:solidFill>
              </a:rPr>
              <a:t> </a:t>
            </a:r>
            <a:r>
              <a:rPr lang="es-ES" altLang="es-ES" sz="2400" b="1" smtClean="0">
                <a:solidFill>
                  <a:srgbClr val="993300"/>
                </a:solidFill>
              </a:rPr>
              <a:t>purge</a:t>
            </a:r>
            <a:endParaRPr lang="es-ES" altLang="es-ES" sz="2400" b="1" dirty="0" smtClean="0">
              <a:solidFill>
                <a:srgbClr val="993300"/>
              </a:solidFill>
            </a:endParaRPr>
          </a:p>
          <a:p>
            <a:r>
              <a:rPr lang="es-ES" altLang="es-ES" sz="2400" b="1" dirty="0">
                <a:solidFill>
                  <a:srgbClr val="993300"/>
                </a:solidFill>
              </a:rPr>
              <a:t>Formato</a:t>
            </a:r>
            <a:r>
              <a:rPr lang="es-ES" altLang="es-ES" sz="2400" dirty="0">
                <a:solidFill>
                  <a:srgbClr val="993300"/>
                </a:solidFill>
              </a:rPr>
              <a:t>: </a:t>
            </a:r>
          </a:p>
          <a:p>
            <a:pPr lvl="1" indent="0">
              <a:buNone/>
            </a:pPr>
            <a:r>
              <a:rPr lang="es-ES" altLang="es-ES" sz="2000" dirty="0" err="1">
                <a:solidFill>
                  <a:srgbClr val="993300"/>
                </a:solidFill>
              </a:rPr>
              <a:t>apt-get</a:t>
            </a:r>
            <a:r>
              <a:rPr lang="es-ES" altLang="es-ES" sz="2000" dirty="0">
                <a:solidFill>
                  <a:srgbClr val="993300"/>
                </a:solidFill>
              </a:rPr>
              <a:t> </a:t>
            </a:r>
            <a:r>
              <a:rPr lang="es-ES" altLang="es-ES" sz="2000" dirty="0" err="1" smtClean="0">
                <a:solidFill>
                  <a:srgbClr val="993300"/>
                </a:solidFill>
              </a:rPr>
              <a:t>remove</a:t>
            </a:r>
            <a:r>
              <a:rPr lang="es-ES" altLang="es-ES" sz="2000" dirty="0" smtClean="0">
                <a:solidFill>
                  <a:srgbClr val="993300"/>
                </a:solidFill>
              </a:rPr>
              <a:t> paquete</a:t>
            </a:r>
            <a:r>
              <a:rPr lang="es-ES" altLang="es-ES" sz="2000" baseline="-25000" dirty="0" smtClean="0">
                <a:solidFill>
                  <a:srgbClr val="993300"/>
                </a:solidFill>
              </a:rPr>
              <a:t>1</a:t>
            </a:r>
            <a:r>
              <a:rPr lang="es-ES" altLang="es-ES" sz="2000" dirty="0" smtClean="0">
                <a:solidFill>
                  <a:srgbClr val="993300"/>
                </a:solidFill>
              </a:rPr>
              <a:t> [paquete</a:t>
            </a:r>
            <a:r>
              <a:rPr lang="es-ES" altLang="es-ES" sz="2000" baseline="-25000" dirty="0" smtClean="0">
                <a:solidFill>
                  <a:srgbClr val="993300"/>
                </a:solidFill>
              </a:rPr>
              <a:t>2</a:t>
            </a:r>
            <a:r>
              <a:rPr lang="es-ES" altLang="es-ES" sz="2000" dirty="0" smtClean="0">
                <a:solidFill>
                  <a:srgbClr val="993300"/>
                </a:solidFill>
              </a:rPr>
              <a:t> ... </a:t>
            </a:r>
            <a:r>
              <a:rPr lang="es-ES" altLang="es-ES" sz="2000" dirty="0" err="1" smtClean="0">
                <a:solidFill>
                  <a:srgbClr val="993300"/>
                </a:solidFill>
              </a:rPr>
              <a:t>paquete</a:t>
            </a:r>
            <a:r>
              <a:rPr lang="es-ES" altLang="es-ES" sz="2000" baseline="-25000" dirty="0" err="1" smtClean="0">
                <a:solidFill>
                  <a:srgbClr val="993300"/>
                </a:solidFill>
              </a:rPr>
              <a:t>n</a:t>
            </a:r>
            <a:r>
              <a:rPr lang="es-ES" altLang="es-ES" sz="2000" dirty="0" smtClean="0">
                <a:solidFill>
                  <a:srgbClr val="993300"/>
                </a:solidFill>
              </a:rPr>
              <a:t>]</a:t>
            </a:r>
          </a:p>
          <a:p>
            <a:pPr lvl="1" indent="0">
              <a:buNone/>
            </a:pPr>
            <a:r>
              <a:rPr lang="es-ES" altLang="es-ES" sz="2000" dirty="0" err="1">
                <a:solidFill>
                  <a:srgbClr val="993300"/>
                </a:solidFill>
              </a:rPr>
              <a:t>apt-get</a:t>
            </a:r>
            <a:r>
              <a:rPr lang="es-ES" altLang="es-ES" sz="2000" dirty="0">
                <a:solidFill>
                  <a:srgbClr val="993300"/>
                </a:solidFill>
              </a:rPr>
              <a:t> </a:t>
            </a:r>
            <a:r>
              <a:rPr lang="es-ES" altLang="es-ES" sz="2000" dirty="0" err="1" smtClean="0">
                <a:solidFill>
                  <a:srgbClr val="993300"/>
                </a:solidFill>
              </a:rPr>
              <a:t>purge</a:t>
            </a:r>
            <a:r>
              <a:rPr lang="es-ES" altLang="es-ES" sz="2000" dirty="0" smtClean="0">
                <a:solidFill>
                  <a:srgbClr val="993300"/>
                </a:solidFill>
              </a:rPr>
              <a:t> </a:t>
            </a:r>
            <a:r>
              <a:rPr lang="es-ES" altLang="es-ES" sz="2000" dirty="0">
                <a:solidFill>
                  <a:srgbClr val="993300"/>
                </a:solidFill>
              </a:rPr>
              <a:t>paquete</a:t>
            </a:r>
            <a:r>
              <a:rPr lang="es-ES" altLang="es-ES" sz="2000" baseline="-25000" dirty="0">
                <a:solidFill>
                  <a:srgbClr val="993300"/>
                </a:solidFill>
              </a:rPr>
              <a:t>1</a:t>
            </a:r>
            <a:r>
              <a:rPr lang="es-ES" altLang="es-ES" sz="2000" dirty="0">
                <a:solidFill>
                  <a:srgbClr val="993300"/>
                </a:solidFill>
              </a:rPr>
              <a:t> [paquete</a:t>
            </a:r>
            <a:r>
              <a:rPr lang="es-ES" altLang="es-ES" sz="2000" baseline="-25000" dirty="0">
                <a:solidFill>
                  <a:srgbClr val="993300"/>
                </a:solidFill>
              </a:rPr>
              <a:t>2</a:t>
            </a:r>
            <a:r>
              <a:rPr lang="es-ES" altLang="es-ES" sz="2000" dirty="0">
                <a:solidFill>
                  <a:srgbClr val="993300"/>
                </a:solidFill>
              </a:rPr>
              <a:t> ... </a:t>
            </a:r>
            <a:r>
              <a:rPr lang="es-ES" altLang="es-ES" sz="2000" dirty="0" err="1">
                <a:solidFill>
                  <a:srgbClr val="993300"/>
                </a:solidFill>
              </a:rPr>
              <a:t>paquete</a:t>
            </a:r>
            <a:r>
              <a:rPr lang="es-ES" altLang="es-ES" sz="2000" baseline="-25000" dirty="0" err="1">
                <a:solidFill>
                  <a:srgbClr val="993300"/>
                </a:solidFill>
              </a:rPr>
              <a:t>n</a:t>
            </a:r>
            <a:r>
              <a:rPr lang="es-ES" altLang="es-ES" sz="2000" dirty="0">
                <a:solidFill>
                  <a:srgbClr val="993300"/>
                </a:solidFill>
              </a:rPr>
              <a:t>]</a:t>
            </a:r>
          </a:p>
          <a:p>
            <a:r>
              <a:rPr lang="es-ES" altLang="es-ES" sz="2400" b="1" dirty="0" smtClean="0">
                <a:solidFill>
                  <a:srgbClr val="993300"/>
                </a:solidFill>
              </a:rPr>
              <a:t>Propósito</a:t>
            </a:r>
            <a:r>
              <a:rPr lang="es-ES" altLang="es-ES" sz="2400" dirty="0" smtClean="0">
                <a:solidFill>
                  <a:srgbClr val="993300"/>
                </a:solidFill>
              </a:rPr>
              <a:t>: Desinstala los paquetes cuyos nombres se indican. </a:t>
            </a:r>
          </a:p>
          <a:p>
            <a:pPr lvl="1"/>
            <a:r>
              <a:rPr lang="es-ES" altLang="es-ES" sz="2000" i="1" dirty="0" err="1">
                <a:solidFill>
                  <a:srgbClr val="993300"/>
                </a:solidFill>
              </a:rPr>
              <a:t>p</a:t>
            </a:r>
            <a:r>
              <a:rPr lang="es-ES" altLang="es-ES" sz="2000" i="1" dirty="0" err="1" smtClean="0">
                <a:solidFill>
                  <a:srgbClr val="993300"/>
                </a:solidFill>
              </a:rPr>
              <a:t>aquete</a:t>
            </a:r>
            <a:r>
              <a:rPr lang="es-ES" altLang="es-ES" sz="2000" i="1" baseline="-25000" dirty="0" err="1" smtClean="0">
                <a:solidFill>
                  <a:srgbClr val="993300"/>
                </a:solidFill>
              </a:rPr>
              <a:t>i</a:t>
            </a:r>
            <a:r>
              <a:rPr lang="es-ES" altLang="es-ES" sz="2000" dirty="0" smtClean="0">
                <a:solidFill>
                  <a:srgbClr val="993300"/>
                </a:solidFill>
              </a:rPr>
              <a:t>: Nombre del paquetes o paquetes que se desinstalan</a:t>
            </a:r>
          </a:p>
          <a:p>
            <a:pPr lvl="1"/>
            <a:r>
              <a:rPr lang="es-ES" altLang="es-ES" sz="2000" i="1" dirty="0" err="1" smtClean="0">
                <a:solidFill>
                  <a:srgbClr val="993300"/>
                </a:solidFill>
              </a:rPr>
              <a:t>remove</a:t>
            </a:r>
            <a:r>
              <a:rPr lang="es-ES" altLang="es-ES" sz="2000" dirty="0" smtClean="0">
                <a:solidFill>
                  <a:srgbClr val="993300"/>
                </a:solidFill>
              </a:rPr>
              <a:t>: Los archivos de configuración del paquete o paquetes desinstalados se conservan</a:t>
            </a:r>
          </a:p>
          <a:p>
            <a:pPr lvl="1"/>
            <a:r>
              <a:rPr lang="es-ES" altLang="es-ES" sz="2000" i="1" dirty="0" err="1" smtClean="0">
                <a:solidFill>
                  <a:srgbClr val="993300"/>
                </a:solidFill>
              </a:rPr>
              <a:t>purge</a:t>
            </a:r>
            <a:r>
              <a:rPr lang="es-ES" altLang="es-ES" sz="2000" dirty="0" smtClean="0">
                <a:solidFill>
                  <a:srgbClr val="993300"/>
                </a:solidFill>
              </a:rPr>
              <a:t>: Se eliminan por completo los paquetes incluyendo archivos de configuración</a:t>
            </a:r>
            <a:endParaRPr lang="es-ES" altLang="es-ES" sz="2000" dirty="0">
              <a:solidFill>
                <a:srgbClr val="993300"/>
              </a:solidFill>
            </a:endParaRPr>
          </a:p>
          <a:p>
            <a:pPr lvl="1"/>
            <a:endParaRPr lang="es-ES" altLang="es-ES"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70</a:t>
            </a:fld>
            <a:endParaRPr lang="es-ES" dirty="0"/>
          </a:p>
        </p:txBody>
      </p:sp>
      <p:sp>
        <p:nvSpPr>
          <p:cNvPr id="6" name="1 Título"/>
          <p:cNvSpPr>
            <a:spLocks noGrp="1"/>
          </p:cNvSpPr>
          <p:nvPr>
            <p:ph type="title"/>
          </p:nvPr>
        </p:nvSpPr>
        <p:spPr>
          <a:xfrm>
            <a:off x="457200" y="274638"/>
            <a:ext cx="8229600" cy="634082"/>
          </a:xfrm>
        </p:spPr>
        <p:txBody>
          <a:bodyPr>
            <a:normAutofit fontScale="90000"/>
          </a:bodyPr>
          <a:lstStyle/>
          <a:p>
            <a:r>
              <a:rPr lang="en-GB" dirty="0" err="1" smtClean="0"/>
              <a:t>Instalación</a:t>
            </a:r>
            <a:r>
              <a:rPr lang="en-GB" dirty="0" smtClean="0"/>
              <a:t> y </a:t>
            </a:r>
            <a:r>
              <a:rPr lang="en-GB" dirty="0" err="1" smtClean="0"/>
              <a:t>administración</a:t>
            </a:r>
            <a:r>
              <a:rPr lang="en-GB" dirty="0" smtClean="0"/>
              <a:t> de soft.</a:t>
            </a:r>
            <a:endParaRPr lang="en-GB" dirty="0"/>
          </a:p>
        </p:txBody>
      </p:sp>
    </p:spTree>
    <p:extLst>
      <p:ext uri="{BB962C8B-B14F-4D97-AF65-F5344CB8AC3E}">
        <p14:creationId xmlns:p14="http://schemas.microsoft.com/office/powerpoint/2010/main" val="4775809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apt-get</a:t>
            </a:r>
            <a:r>
              <a:rPr lang="es-ES" altLang="es-ES" sz="2400" b="1" dirty="0" smtClean="0">
                <a:solidFill>
                  <a:srgbClr val="993300"/>
                </a:solidFill>
              </a:rPr>
              <a:t> </a:t>
            </a:r>
            <a:r>
              <a:rPr lang="es-ES" altLang="es-ES" sz="2400" b="1" dirty="0" err="1" smtClean="0">
                <a:solidFill>
                  <a:srgbClr val="993300"/>
                </a:solidFill>
              </a:rPr>
              <a:t>autoremove</a:t>
            </a:r>
            <a:endParaRPr lang="es-ES" altLang="es-ES" sz="2400" b="1" dirty="0" smtClean="0">
              <a:solidFill>
                <a:srgbClr val="993300"/>
              </a:solidFill>
            </a:endParaRPr>
          </a:p>
          <a:p>
            <a:r>
              <a:rPr lang="es-ES" altLang="es-ES" sz="2400" b="1" dirty="0">
                <a:solidFill>
                  <a:srgbClr val="993300"/>
                </a:solidFill>
              </a:rPr>
              <a:t>Formato</a:t>
            </a:r>
            <a:r>
              <a:rPr lang="es-ES" altLang="es-ES" sz="2400" dirty="0">
                <a:solidFill>
                  <a:srgbClr val="993300"/>
                </a:solidFill>
              </a:rPr>
              <a:t>: </a:t>
            </a:r>
          </a:p>
          <a:p>
            <a:pPr lvl="1" indent="0">
              <a:buNone/>
            </a:pPr>
            <a:r>
              <a:rPr lang="es-ES" altLang="es-ES" sz="2000" dirty="0" err="1">
                <a:solidFill>
                  <a:srgbClr val="993300"/>
                </a:solidFill>
              </a:rPr>
              <a:t>apt-get</a:t>
            </a:r>
            <a:r>
              <a:rPr lang="es-ES" altLang="es-ES" sz="2000" dirty="0">
                <a:solidFill>
                  <a:srgbClr val="993300"/>
                </a:solidFill>
              </a:rPr>
              <a:t> </a:t>
            </a:r>
            <a:r>
              <a:rPr lang="es-ES" altLang="es-ES" sz="2000" dirty="0" err="1" smtClean="0">
                <a:solidFill>
                  <a:srgbClr val="993300"/>
                </a:solidFill>
              </a:rPr>
              <a:t>autoremove</a:t>
            </a:r>
            <a:endParaRPr lang="es-ES" altLang="es-ES" sz="2000" dirty="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Desinstala paquetes que se instalaron para satisfacer dependencias de otros paquetes, y que actualmente han dejado de ser necesarios</a:t>
            </a:r>
            <a:endParaRPr lang="es-ES" altLang="es-ES"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71</a:t>
            </a:fld>
            <a:endParaRPr lang="es-ES" dirty="0"/>
          </a:p>
        </p:txBody>
      </p:sp>
      <p:sp>
        <p:nvSpPr>
          <p:cNvPr id="6" name="1 Título"/>
          <p:cNvSpPr>
            <a:spLocks noGrp="1"/>
          </p:cNvSpPr>
          <p:nvPr>
            <p:ph type="title"/>
          </p:nvPr>
        </p:nvSpPr>
        <p:spPr>
          <a:xfrm>
            <a:off x="457200" y="274638"/>
            <a:ext cx="8229600" cy="634082"/>
          </a:xfrm>
        </p:spPr>
        <p:txBody>
          <a:bodyPr>
            <a:normAutofit fontScale="90000"/>
          </a:bodyPr>
          <a:lstStyle/>
          <a:p>
            <a:r>
              <a:rPr lang="en-GB" dirty="0" err="1" smtClean="0"/>
              <a:t>Instalación</a:t>
            </a:r>
            <a:r>
              <a:rPr lang="en-GB" dirty="0" smtClean="0"/>
              <a:t> y </a:t>
            </a:r>
            <a:r>
              <a:rPr lang="en-GB" dirty="0" err="1" smtClean="0"/>
              <a:t>administración</a:t>
            </a:r>
            <a:r>
              <a:rPr lang="en-GB" dirty="0" smtClean="0"/>
              <a:t> de soft.</a:t>
            </a:r>
            <a:endParaRPr lang="en-GB" dirty="0"/>
          </a:p>
        </p:txBody>
      </p:sp>
      <p:sp>
        <p:nvSpPr>
          <p:cNvPr id="5" name="Rectangle 10"/>
          <p:cNvSpPr>
            <a:spLocks noChangeArrowheads="1"/>
          </p:cNvSpPr>
          <p:nvPr/>
        </p:nvSpPr>
        <p:spPr bwMode="auto">
          <a:xfrm>
            <a:off x="395536" y="3861048"/>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Comandos: </a:t>
            </a:r>
            <a:r>
              <a:rPr lang="es-ES" altLang="es-ES" sz="2400" b="1" dirty="0" err="1" smtClean="0">
                <a:solidFill>
                  <a:srgbClr val="993300"/>
                </a:solidFill>
              </a:rPr>
              <a:t>apt-get</a:t>
            </a:r>
            <a:r>
              <a:rPr lang="es-ES" altLang="es-ES" sz="2400" b="1" dirty="0" smtClean="0">
                <a:solidFill>
                  <a:srgbClr val="993300"/>
                </a:solidFill>
              </a:rPr>
              <a:t> </a:t>
            </a:r>
            <a:r>
              <a:rPr lang="es-ES" altLang="es-ES" sz="2400" b="1" dirty="0" err="1" smtClean="0">
                <a:solidFill>
                  <a:srgbClr val="993300"/>
                </a:solidFill>
              </a:rPr>
              <a:t>check</a:t>
            </a:r>
            <a:endParaRPr lang="es-ES" altLang="es-ES" sz="2400" b="1" dirty="0" smtClean="0">
              <a:solidFill>
                <a:srgbClr val="993300"/>
              </a:solidFill>
            </a:endParaRPr>
          </a:p>
          <a:p>
            <a:r>
              <a:rPr lang="es-ES" altLang="es-ES" sz="2400" b="1" dirty="0">
                <a:solidFill>
                  <a:srgbClr val="993300"/>
                </a:solidFill>
              </a:rPr>
              <a:t>Formato</a:t>
            </a:r>
            <a:r>
              <a:rPr lang="es-ES" altLang="es-ES" sz="2400" dirty="0">
                <a:solidFill>
                  <a:srgbClr val="993300"/>
                </a:solidFill>
              </a:rPr>
              <a:t>: </a:t>
            </a:r>
          </a:p>
          <a:p>
            <a:pPr lvl="1" indent="0">
              <a:buNone/>
            </a:pPr>
            <a:r>
              <a:rPr lang="es-ES" altLang="es-ES" sz="2000" dirty="0" err="1">
                <a:solidFill>
                  <a:srgbClr val="993300"/>
                </a:solidFill>
              </a:rPr>
              <a:t>apt-get</a:t>
            </a:r>
            <a:r>
              <a:rPr lang="es-ES" altLang="es-ES" sz="2000" dirty="0">
                <a:solidFill>
                  <a:srgbClr val="993300"/>
                </a:solidFill>
              </a:rPr>
              <a:t> </a:t>
            </a:r>
            <a:r>
              <a:rPr lang="es-ES" altLang="es-ES" sz="2000" dirty="0" err="1" smtClean="0">
                <a:solidFill>
                  <a:srgbClr val="993300"/>
                </a:solidFill>
              </a:rPr>
              <a:t>check</a:t>
            </a:r>
            <a:endParaRPr lang="es-ES" altLang="es-ES" sz="2000" dirty="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Realiza una comprobación de consistencia del índice local de paquetes. Actualiza el índice y comprueba si hay dependencias rotas.</a:t>
            </a:r>
            <a:endParaRPr lang="es-ES" altLang="es-ES" sz="2000" dirty="0" smtClean="0">
              <a:solidFill>
                <a:srgbClr val="993300"/>
              </a:solidFill>
            </a:endParaRPr>
          </a:p>
        </p:txBody>
      </p:sp>
    </p:spTree>
    <p:extLst>
      <p:ext uri="{BB962C8B-B14F-4D97-AF65-F5344CB8AC3E}">
        <p14:creationId xmlns:p14="http://schemas.microsoft.com/office/powerpoint/2010/main" val="376192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Comandos: </a:t>
            </a:r>
            <a:r>
              <a:rPr lang="es-ES" altLang="es-ES" sz="2400" b="1" dirty="0" err="1" smtClean="0">
                <a:solidFill>
                  <a:srgbClr val="993300"/>
                </a:solidFill>
              </a:rPr>
              <a:t>apt-get</a:t>
            </a:r>
            <a:r>
              <a:rPr lang="es-ES" altLang="es-ES" sz="2400" b="1" dirty="0" smtClean="0">
                <a:solidFill>
                  <a:srgbClr val="993300"/>
                </a:solidFill>
              </a:rPr>
              <a:t> </a:t>
            </a:r>
            <a:r>
              <a:rPr lang="es-ES" altLang="es-ES" sz="2400" b="1" dirty="0" err="1" smtClean="0">
                <a:solidFill>
                  <a:srgbClr val="993300"/>
                </a:solidFill>
              </a:rPr>
              <a:t>clean</a:t>
            </a:r>
            <a:endParaRPr lang="es-ES" altLang="es-ES" sz="2400" dirty="0">
              <a:solidFill>
                <a:srgbClr val="993300"/>
              </a:solidFill>
            </a:endParaRPr>
          </a:p>
          <a:p>
            <a:pPr marL="0" indent="0">
              <a:buNone/>
            </a:pPr>
            <a:r>
              <a:rPr lang="es-ES" altLang="es-ES" sz="2400" b="1" dirty="0" smtClean="0">
                <a:solidFill>
                  <a:srgbClr val="993300"/>
                </a:solidFill>
              </a:rPr>
              <a:t>Formato</a:t>
            </a:r>
            <a:r>
              <a:rPr lang="es-ES" altLang="es-ES" sz="2400" dirty="0">
                <a:solidFill>
                  <a:srgbClr val="993300"/>
                </a:solidFill>
              </a:rPr>
              <a:t>: </a:t>
            </a:r>
          </a:p>
          <a:p>
            <a:pPr lvl="1" indent="0">
              <a:buNone/>
            </a:pPr>
            <a:r>
              <a:rPr lang="es-ES" altLang="es-ES" sz="2000" dirty="0" err="1">
                <a:solidFill>
                  <a:srgbClr val="993300"/>
                </a:solidFill>
              </a:rPr>
              <a:t>apt-get</a:t>
            </a:r>
            <a:r>
              <a:rPr lang="es-ES" altLang="es-ES" sz="2000" dirty="0">
                <a:solidFill>
                  <a:srgbClr val="993300"/>
                </a:solidFill>
              </a:rPr>
              <a:t> </a:t>
            </a:r>
            <a:r>
              <a:rPr lang="es-ES" altLang="es-ES" sz="2000" dirty="0" err="1" smtClean="0">
                <a:solidFill>
                  <a:srgbClr val="993300"/>
                </a:solidFill>
              </a:rPr>
              <a:t>clean</a:t>
            </a:r>
            <a:endParaRPr lang="es-ES" altLang="es-ES" sz="2000"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Borra el repositorio local de paquetes instalados</a:t>
            </a:r>
          </a:p>
          <a:p>
            <a:pPr lvl="1"/>
            <a:r>
              <a:rPr lang="es-ES" altLang="es-ES" sz="2000" dirty="0">
                <a:solidFill>
                  <a:srgbClr val="993300"/>
                </a:solidFill>
              </a:rPr>
              <a:t>/</a:t>
            </a:r>
            <a:r>
              <a:rPr lang="es-ES" altLang="es-ES" sz="2000" dirty="0" err="1">
                <a:solidFill>
                  <a:srgbClr val="993300"/>
                </a:solidFill>
              </a:rPr>
              <a:t>var</a:t>
            </a:r>
            <a:r>
              <a:rPr lang="es-ES" altLang="es-ES" sz="2000" dirty="0">
                <a:solidFill>
                  <a:srgbClr val="993300"/>
                </a:solidFill>
              </a:rPr>
              <a:t>/cache/</a:t>
            </a:r>
            <a:r>
              <a:rPr lang="es-ES" altLang="es-ES" sz="2000" dirty="0" err="1">
                <a:solidFill>
                  <a:srgbClr val="993300"/>
                </a:solidFill>
              </a:rPr>
              <a:t>apt</a:t>
            </a:r>
            <a:r>
              <a:rPr lang="es-ES" altLang="es-ES" sz="2000" dirty="0">
                <a:solidFill>
                  <a:srgbClr val="993300"/>
                </a:solidFill>
              </a:rPr>
              <a:t>/archives</a:t>
            </a:r>
            <a:r>
              <a:rPr lang="es-ES" altLang="es-ES" sz="2000" dirty="0" smtClean="0">
                <a:solidFill>
                  <a:srgbClr val="993300"/>
                </a:solidFill>
              </a:rPr>
              <a:t>/</a:t>
            </a:r>
          </a:p>
          <a:p>
            <a:pPr lvl="1"/>
            <a:r>
              <a:rPr lang="es-ES" altLang="es-ES" sz="2000" dirty="0">
                <a:solidFill>
                  <a:srgbClr val="993300"/>
                </a:solidFill>
              </a:rPr>
              <a:t>/</a:t>
            </a:r>
            <a:r>
              <a:rPr lang="es-ES" altLang="es-ES" sz="2000" dirty="0" err="1">
                <a:solidFill>
                  <a:srgbClr val="993300"/>
                </a:solidFill>
              </a:rPr>
              <a:t>var</a:t>
            </a:r>
            <a:r>
              <a:rPr lang="es-ES" altLang="es-ES" sz="2000" dirty="0">
                <a:solidFill>
                  <a:srgbClr val="993300"/>
                </a:solidFill>
              </a:rPr>
              <a:t>/cache/</a:t>
            </a:r>
            <a:r>
              <a:rPr lang="es-ES" altLang="es-ES" sz="2000" dirty="0" err="1">
                <a:solidFill>
                  <a:srgbClr val="993300"/>
                </a:solidFill>
              </a:rPr>
              <a:t>apt</a:t>
            </a:r>
            <a:r>
              <a:rPr lang="es-ES" altLang="es-ES" sz="2000" dirty="0">
                <a:solidFill>
                  <a:srgbClr val="993300"/>
                </a:solidFill>
              </a:rPr>
              <a:t>/archives/</a:t>
            </a:r>
            <a:r>
              <a:rPr lang="es-ES" altLang="es-ES" sz="2000" dirty="0" err="1">
                <a:solidFill>
                  <a:srgbClr val="993300"/>
                </a:solidFill>
              </a:rPr>
              <a:t>partial</a:t>
            </a:r>
            <a:r>
              <a:rPr lang="es-ES" altLang="es-ES" sz="2000" dirty="0">
                <a:solidFill>
                  <a:srgbClr val="993300"/>
                </a:solidFill>
              </a:rPr>
              <a:t>/</a:t>
            </a:r>
            <a:endParaRPr lang="es-ES" altLang="es-ES" sz="2000"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72</a:t>
            </a:fld>
            <a:endParaRPr lang="es-ES" dirty="0"/>
          </a:p>
        </p:txBody>
      </p:sp>
      <p:sp>
        <p:nvSpPr>
          <p:cNvPr id="6" name="1 Título"/>
          <p:cNvSpPr>
            <a:spLocks noGrp="1"/>
          </p:cNvSpPr>
          <p:nvPr>
            <p:ph type="title"/>
          </p:nvPr>
        </p:nvSpPr>
        <p:spPr>
          <a:xfrm>
            <a:off x="457200" y="274638"/>
            <a:ext cx="8229600" cy="634082"/>
          </a:xfrm>
        </p:spPr>
        <p:txBody>
          <a:bodyPr>
            <a:normAutofit fontScale="90000"/>
          </a:bodyPr>
          <a:lstStyle/>
          <a:p>
            <a:r>
              <a:rPr lang="en-GB" dirty="0" err="1" smtClean="0"/>
              <a:t>Instalación</a:t>
            </a:r>
            <a:r>
              <a:rPr lang="en-GB" dirty="0" smtClean="0"/>
              <a:t> y </a:t>
            </a:r>
            <a:r>
              <a:rPr lang="en-GB" dirty="0" err="1" smtClean="0"/>
              <a:t>administración</a:t>
            </a:r>
            <a:r>
              <a:rPr lang="en-GB" dirty="0" smtClean="0"/>
              <a:t> de soft.</a:t>
            </a:r>
            <a:endParaRPr lang="en-GB" dirty="0"/>
          </a:p>
        </p:txBody>
      </p:sp>
      <p:sp>
        <p:nvSpPr>
          <p:cNvPr id="7" name="Rectangle 10"/>
          <p:cNvSpPr>
            <a:spLocks noChangeArrowheads="1"/>
          </p:cNvSpPr>
          <p:nvPr/>
        </p:nvSpPr>
        <p:spPr bwMode="auto">
          <a:xfrm>
            <a:off x="395536" y="4077072"/>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Comandos: </a:t>
            </a:r>
            <a:r>
              <a:rPr lang="es-ES" altLang="es-ES" sz="2400" b="1" dirty="0" err="1" smtClean="0">
                <a:solidFill>
                  <a:srgbClr val="993300"/>
                </a:solidFill>
              </a:rPr>
              <a:t>apt-get</a:t>
            </a:r>
            <a:r>
              <a:rPr lang="es-ES" altLang="es-ES" sz="2400" b="1" dirty="0" smtClean="0">
                <a:solidFill>
                  <a:srgbClr val="993300"/>
                </a:solidFill>
              </a:rPr>
              <a:t> </a:t>
            </a:r>
            <a:r>
              <a:rPr lang="es-ES" altLang="es-ES" sz="2400" b="1" dirty="0" err="1" smtClean="0">
                <a:solidFill>
                  <a:srgbClr val="993300"/>
                </a:solidFill>
              </a:rPr>
              <a:t>autoclean</a:t>
            </a:r>
            <a:endParaRPr lang="es-ES" altLang="es-ES" sz="2400" b="1" dirty="0" smtClean="0">
              <a:solidFill>
                <a:srgbClr val="993300"/>
              </a:solidFill>
            </a:endParaRPr>
          </a:p>
          <a:p>
            <a:r>
              <a:rPr lang="es-ES" altLang="es-ES" sz="2400" b="1" dirty="0">
                <a:solidFill>
                  <a:srgbClr val="993300"/>
                </a:solidFill>
              </a:rPr>
              <a:t>Formato</a:t>
            </a:r>
            <a:r>
              <a:rPr lang="es-ES" altLang="es-ES" sz="2400" dirty="0">
                <a:solidFill>
                  <a:srgbClr val="993300"/>
                </a:solidFill>
              </a:rPr>
              <a:t>: </a:t>
            </a:r>
          </a:p>
          <a:p>
            <a:pPr lvl="1" indent="0">
              <a:buNone/>
            </a:pPr>
            <a:r>
              <a:rPr lang="es-ES" altLang="es-ES" sz="2000" dirty="0" err="1">
                <a:solidFill>
                  <a:srgbClr val="993300"/>
                </a:solidFill>
              </a:rPr>
              <a:t>apt-get</a:t>
            </a:r>
            <a:r>
              <a:rPr lang="es-ES" altLang="es-ES" sz="2000" dirty="0">
                <a:solidFill>
                  <a:srgbClr val="993300"/>
                </a:solidFill>
              </a:rPr>
              <a:t> </a:t>
            </a:r>
            <a:r>
              <a:rPr lang="es-ES" altLang="es-ES" sz="2000" dirty="0" err="1" smtClean="0">
                <a:solidFill>
                  <a:srgbClr val="993300"/>
                </a:solidFill>
              </a:rPr>
              <a:t>autoclean</a:t>
            </a:r>
            <a:endParaRPr lang="es-ES" altLang="es-ES" sz="2000" dirty="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Borra del repositorio local de paquetes aquellos paquetes que no pueden ser descargados y que no son útiles</a:t>
            </a:r>
            <a:endParaRPr lang="es-ES" altLang="es-ES" sz="2000" dirty="0" smtClean="0">
              <a:solidFill>
                <a:srgbClr val="993300"/>
              </a:solidFill>
            </a:endParaRPr>
          </a:p>
        </p:txBody>
      </p:sp>
    </p:spTree>
    <p:extLst>
      <p:ext uri="{BB962C8B-B14F-4D97-AF65-F5344CB8AC3E}">
        <p14:creationId xmlns:p14="http://schemas.microsoft.com/office/powerpoint/2010/main" val="7531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a:spLocks noChangeArrowheads="1"/>
          </p:cNvSpPr>
          <p:nvPr/>
        </p:nvSpPr>
        <p:spPr bwMode="auto">
          <a:xfrm>
            <a:off x="395536" y="1268760"/>
            <a:ext cx="8291264"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marL="0" indent="0">
              <a:buNone/>
            </a:pPr>
            <a:r>
              <a:rPr lang="es-ES" altLang="es-ES" sz="2400" dirty="0" smtClean="0">
                <a:solidFill>
                  <a:srgbClr val="993300"/>
                </a:solidFill>
              </a:rPr>
              <a:t>Comando: </a:t>
            </a:r>
            <a:r>
              <a:rPr lang="es-ES" altLang="es-ES" sz="2400" b="1" dirty="0" err="1" smtClean="0">
                <a:solidFill>
                  <a:srgbClr val="993300"/>
                </a:solidFill>
              </a:rPr>
              <a:t>add-apt-repository</a:t>
            </a:r>
            <a:endParaRPr lang="es-ES" altLang="es-ES" sz="2400" b="1" dirty="0" smtClean="0">
              <a:solidFill>
                <a:srgbClr val="993300"/>
              </a:solidFill>
            </a:endParaRPr>
          </a:p>
          <a:p>
            <a:r>
              <a:rPr lang="es-ES" altLang="es-ES" sz="2400" b="1" dirty="0" smtClean="0">
                <a:solidFill>
                  <a:srgbClr val="993300"/>
                </a:solidFill>
              </a:rPr>
              <a:t>Propósito</a:t>
            </a:r>
            <a:r>
              <a:rPr lang="es-ES" altLang="es-ES" sz="2400" dirty="0" smtClean="0">
                <a:solidFill>
                  <a:srgbClr val="993300"/>
                </a:solidFill>
              </a:rPr>
              <a:t>: Añade o elimina repositorios de software (actualiza el archivo /</a:t>
            </a:r>
            <a:r>
              <a:rPr lang="es-ES" altLang="es-ES" sz="2400" dirty="0" err="1" smtClean="0">
                <a:solidFill>
                  <a:srgbClr val="993300"/>
                </a:solidFill>
              </a:rPr>
              <a:t>etc</a:t>
            </a:r>
            <a:r>
              <a:rPr lang="es-ES" altLang="es-ES" sz="2400" dirty="0" smtClean="0">
                <a:solidFill>
                  <a:srgbClr val="993300"/>
                </a:solidFill>
              </a:rPr>
              <a:t>/</a:t>
            </a:r>
            <a:r>
              <a:rPr lang="es-ES" altLang="es-ES" sz="2400" dirty="0" err="1" smtClean="0">
                <a:solidFill>
                  <a:srgbClr val="993300"/>
                </a:solidFill>
              </a:rPr>
              <a:t>apt</a:t>
            </a:r>
            <a:r>
              <a:rPr lang="es-ES" altLang="es-ES" sz="2400" dirty="0" smtClean="0">
                <a:solidFill>
                  <a:srgbClr val="993300"/>
                </a:solidFill>
              </a:rPr>
              <a:t>/</a:t>
            </a:r>
            <a:r>
              <a:rPr lang="es-ES" altLang="es-ES" sz="2400" dirty="0" err="1" smtClean="0">
                <a:solidFill>
                  <a:srgbClr val="993300"/>
                </a:solidFill>
              </a:rPr>
              <a:t>sources.list</a:t>
            </a:r>
            <a:r>
              <a:rPr lang="es-ES" altLang="es-ES" sz="2400" dirty="0" smtClean="0">
                <a:solidFill>
                  <a:srgbClr val="993300"/>
                </a:solidFill>
              </a:rPr>
              <a:t>)</a:t>
            </a:r>
          </a:p>
          <a:p>
            <a:r>
              <a:rPr lang="es-ES" altLang="es-ES" sz="2400" b="1" dirty="0" smtClean="0">
                <a:solidFill>
                  <a:srgbClr val="993300"/>
                </a:solidFill>
              </a:rPr>
              <a:t>Formato</a:t>
            </a:r>
            <a:r>
              <a:rPr lang="es-ES" altLang="es-ES" sz="2400" dirty="0" smtClean="0">
                <a:solidFill>
                  <a:srgbClr val="993300"/>
                </a:solidFill>
              </a:rPr>
              <a:t>: </a:t>
            </a:r>
          </a:p>
          <a:p>
            <a:pPr lvl="1" indent="0">
              <a:buNone/>
            </a:pPr>
            <a:r>
              <a:rPr lang="es-ES" altLang="es-ES" sz="2000" dirty="0" err="1">
                <a:solidFill>
                  <a:srgbClr val="993300"/>
                </a:solidFill>
              </a:rPr>
              <a:t>a</a:t>
            </a:r>
            <a:r>
              <a:rPr lang="es-ES" altLang="es-ES" sz="2000" dirty="0" err="1" smtClean="0">
                <a:solidFill>
                  <a:srgbClr val="993300"/>
                </a:solidFill>
              </a:rPr>
              <a:t>dd-apt-repository</a:t>
            </a:r>
            <a:r>
              <a:rPr lang="es-ES" altLang="es-ES" sz="2000" dirty="0" smtClean="0">
                <a:solidFill>
                  <a:srgbClr val="993300"/>
                </a:solidFill>
              </a:rPr>
              <a:t> [</a:t>
            </a:r>
            <a:r>
              <a:rPr lang="es-ES" altLang="es-ES" sz="2000" dirty="0" err="1" smtClean="0">
                <a:solidFill>
                  <a:srgbClr val="993300"/>
                </a:solidFill>
              </a:rPr>
              <a:t>opiones</a:t>
            </a:r>
            <a:r>
              <a:rPr lang="es-ES" altLang="es-ES" sz="2000" dirty="0" smtClean="0">
                <a:solidFill>
                  <a:srgbClr val="993300"/>
                </a:solidFill>
              </a:rPr>
              <a:t>] repositorio</a:t>
            </a:r>
          </a:p>
          <a:p>
            <a:pPr lvl="1"/>
            <a:r>
              <a:rPr lang="es-ES_tradnl" sz="2000" i="1" dirty="0" smtClean="0">
                <a:solidFill>
                  <a:srgbClr val="993300"/>
                </a:solidFill>
              </a:rPr>
              <a:t>repositorio</a:t>
            </a:r>
            <a:r>
              <a:rPr lang="es-ES_tradnl" sz="2000" dirty="0" smtClean="0">
                <a:solidFill>
                  <a:srgbClr val="993300"/>
                </a:solidFill>
              </a:rPr>
              <a:t>: repositorio que se añade o se elimina. Formatos habituales:</a:t>
            </a:r>
          </a:p>
          <a:p>
            <a:pPr lvl="2"/>
            <a:r>
              <a:rPr lang="es-ES_tradnl" sz="1600" b="1" dirty="0" smtClean="0">
                <a:solidFill>
                  <a:srgbClr val="993300"/>
                </a:solidFill>
              </a:rPr>
              <a:t>URI</a:t>
            </a:r>
            <a:r>
              <a:rPr lang="es-ES_tradnl" sz="1600" dirty="0" smtClean="0">
                <a:solidFill>
                  <a:srgbClr val="993300"/>
                </a:solidFill>
              </a:rPr>
              <a:t> del repositorio: </a:t>
            </a:r>
          </a:p>
          <a:p>
            <a:pPr marL="914400" lvl="2" indent="0">
              <a:buNone/>
            </a:pPr>
            <a:r>
              <a:rPr lang="es-ES_tradnl" sz="1600" dirty="0">
                <a:solidFill>
                  <a:srgbClr val="993300"/>
                </a:solidFill>
              </a:rPr>
              <a:t>Ejemplo: </a:t>
            </a:r>
            <a:r>
              <a:rPr lang="es-ES_tradnl" sz="1600" dirty="0" err="1">
                <a:solidFill>
                  <a:srgbClr val="993300"/>
                </a:solidFill>
              </a:rPr>
              <a:t>add-apt-repository</a:t>
            </a:r>
            <a:r>
              <a:rPr lang="es-ES_tradnl" sz="1600" dirty="0">
                <a:solidFill>
                  <a:srgbClr val="993300"/>
                </a:solidFill>
              </a:rPr>
              <a:t> http://packages.mate-desktop.org/repo/ubuntu </a:t>
            </a:r>
            <a:endParaRPr lang="es-ES_tradnl" sz="1600" dirty="0" smtClean="0">
              <a:solidFill>
                <a:srgbClr val="993300"/>
              </a:solidFill>
            </a:endParaRPr>
          </a:p>
          <a:p>
            <a:pPr lvl="2"/>
            <a:r>
              <a:rPr lang="es-ES_tradnl" sz="1600" b="1" i="1" dirty="0" smtClean="0">
                <a:solidFill>
                  <a:srgbClr val="993300"/>
                </a:solidFill>
              </a:rPr>
              <a:t>Personal </a:t>
            </a:r>
            <a:r>
              <a:rPr lang="es-ES_tradnl" sz="1600" b="1" i="1" dirty="0" err="1" smtClean="0">
                <a:solidFill>
                  <a:srgbClr val="993300"/>
                </a:solidFill>
              </a:rPr>
              <a:t>Package</a:t>
            </a:r>
            <a:r>
              <a:rPr lang="es-ES_tradnl" sz="1600" b="1" i="1" dirty="0" smtClean="0">
                <a:solidFill>
                  <a:srgbClr val="993300"/>
                </a:solidFill>
              </a:rPr>
              <a:t> Archives</a:t>
            </a:r>
            <a:r>
              <a:rPr lang="es-ES_tradnl" sz="1600" i="1" dirty="0" smtClean="0">
                <a:solidFill>
                  <a:srgbClr val="993300"/>
                </a:solidFill>
              </a:rPr>
              <a:t> (</a:t>
            </a:r>
            <a:r>
              <a:rPr lang="es-ES_tradnl" sz="1600" i="1" dirty="0" err="1" smtClean="0">
                <a:solidFill>
                  <a:srgbClr val="993300"/>
                </a:solidFill>
              </a:rPr>
              <a:t>ppa</a:t>
            </a:r>
            <a:r>
              <a:rPr lang="es-ES_tradnl" sz="1600" i="1" dirty="0" smtClean="0">
                <a:solidFill>
                  <a:srgbClr val="993300"/>
                </a:solidFill>
              </a:rPr>
              <a:t>)</a:t>
            </a:r>
            <a:r>
              <a:rPr lang="es-ES_tradnl" sz="1600" dirty="0" smtClean="0">
                <a:solidFill>
                  <a:srgbClr val="993300"/>
                </a:solidFill>
              </a:rPr>
              <a:t>: </a:t>
            </a:r>
            <a:r>
              <a:rPr lang="es-ES_tradnl" sz="1600" dirty="0" err="1" smtClean="0">
                <a:solidFill>
                  <a:srgbClr val="993300"/>
                </a:solidFill>
              </a:rPr>
              <a:t>ppa:usuario</a:t>
            </a:r>
            <a:r>
              <a:rPr lang="es-ES_tradnl" sz="1600" dirty="0" smtClean="0">
                <a:solidFill>
                  <a:srgbClr val="993300"/>
                </a:solidFill>
              </a:rPr>
              <a:t>/nombre-</a:t>
            </a:r>
            <a:r>
              <a:rPr lang="es-ES_tradnl" sz="1600" dirty="0" err="1" smtClean="0">
                <a:solidFill>
                  <a:srgbClr val="993300"/>
                </a:solidFill>
              </a:rPr>
              <a:t>ppa</a:t>
            </a:r>
            <a:endParaRPr lang="es-ES_tradnl" sz="1600" dirty="0" smtClean="0">
              <a:solidFill>
                <a:srgbClr val="993300"/>
              </a:solidFill>
            </a:endParaRPr>
          </a:p>
          <a:p>
            <a:pPr marL="914400" lvl="2" indent="0">
              <a:buNone/>
            </a:pPr>
            <a:r>
              <a:rPr lang="es-ES_tradnl" sz="1600" dirty="0">
                <a:solidFill>
                  <a:srgbClr val="993300"/>
                </a:solidFill>
              </a:rPr>
              <a:t>Ejemplo: </a:t>
            </a:r>
            <a:r>
              <a:rPr lang="es-ES_tradnl" sz="1600" dirty="0" err="1">
                <a:solidFill>
                  <a:srgbClr val="993300"/>
                </a:solidFill>
              </a:rPr>
              <a:t>add-apt-repository</a:t>
            </a:r>
            <a:r>
              <a:rPr lang="es-ES_tradnl" sz="1600" dirty="0">
                <a:solidFill>
                  <a:srgbClr val="993300"/>
                </a:solidFill>
              </a:rPr>
              <a:t> </a:t>
            </a:r>
            <a:r>
              <a:rPr lang="es-ES_tradnl" sz="1600" dirty="0" err="1" smtClean="0">
                <a:solidFill>
                  <a:srgbClr val="993300"/>
                </a:solidFill>
              </a:rPr>
              <a:t>ppa:gwendal-lebihan-dev</a:t>
            </a:r>
            <a:r>
              <a:rPr lang="es-ES_tradnl" sz="1600" dirty="0" smtClean="0">
                <a:solidFill>
                  <a:srgbClr val="993300"/>
                </a:solidFill>
              </a:rPr>
              <a:t>/</a:t>
            </a:r>
            <a:r>
              <a:rPr lang="es-ES_tradnl" sz="1600" dirty="0" err="1" smtClean="0">
                <a:solidFill>
                  <a:srgbClr val="993300"/>
                </a:solidFill>
              </a:rPr>
              <a:t>cinnamon-stable</a:t>
            </a:r>
            <a:endParaRPr lang="es-ES_tradnl" sz="1600" dirty="0" smtClean="0">
              <a:solidFill>
                <a:srgbClr val="993300"/>
              </a:solidFill>
            </a:endParaRPr>
          </a:p>
          <a:p>
            <a:pPr lvl="1"/>
            <a:r>
              <a:rPr lang="es-ES_tradnl" sz="2000" dirty="0" smtClean="0">
                <a:solidFill>
                  <a:srgbClr val="993300"/>
                </a:solidFill>
              </a:rPr>
              <a:t>-r: Elimina el repositorio, en lugar de añadirlo</a:t>
            </a:r>
          </a:p>
          <a:p>
            <a:pPr lvl="1"/>
            <a:r>
              <a:rPr lang="es-ES_tradnl" sz="2000" dirty="0" smtClean="0">
                <a:solidFill>
                  <a:srgbClr val="993300"/>
                </a:solidFill>
              </a:rPr>
              <a:t>-u: Actualiza el índice local de repositorios tras añadir </a:t>
            </a:r>
            <a:r>
              <a:rPr lang="es-ES_tradnl" sz="2000" smtClean="0">
                <a:solidFill>
                  <a:srgbClr val="993300"/>
                </a:solidFill>
              </a:rPr>
              <a:t>nuevo repositorio</a:t>
            </a:r>
          </a:p>
          <a:p>
            <a:pPr lvl="1"/>
            <a:endParaRPr lang="es-ES_tradnl" sz="2000" dirty="0" smtClean="0">
              <a:solidFill>
                <a:srgbClr val="993300"/>
              </a:solidFill>
            </a:endParaRPr>
          </a:p>
          <a:p>
            <a:pPr lvl="2"/>
            <a:endParaRPr lang="es-ES_tradnl" sz="1600" dirty="0" smtClean="0">
              <a:solidFill>
                <a:srgbClr val="993300"/>
              </a:solidFill>
            </a:endParaRPr>
          </a:p>
          <a:p>
            <a:pPr marL="914400" lvl="2" indent="0">
              <a:buNone/>
            </a:pPr>
            <a:endParaRPr lang="es-ES_tradnl" sz="1600" dirty="0" smtClean="0">
              <a:solidFill>
                <a:srgbClr val="993300"/>
              </a:solidFill>
            </a:endParaRPr>
          </a:p>
          <a:p>
            <a:pPr marL="914400" lvl="2" indent="0">
              <a:buNone/>
            </a:pPr>
            <a:endParaRPr lang="es-ES_tradnl" sz="1600" i="1" dirty="0">
              <a:solidFill>
                <a:srgbClr val="993300"/>
              </a:solidFill>
            </a:endParaRPr>
          </a:p>
          <a:p>
            <a:pPr marL="914400" lvl="2" indent="0">
              <a:buNone/>
            </a:pPr>
            <a:endParaRPr lang="es-ES_tradnl" sz="1600" i="1" dirty="0" smtClean="0">
              <a:solidFill>
                <a:srgbClr val="993300"/>
              </a:solidFill>
            </a:endParaRPr>
          </a:p>
        </p:txBody>
      </p:sp>
      <p:sp>
        <p:nvSpPr>
          <p:cNvPr id="3" name="Marcador de número de diapositiva 2"/>
          <p:cNvSpPr>
            <a:spLocks noGrp="1"/>
          </p:cNvSpPr>
          <p:nvPr>
            <p:ph type="sldNum" sz="quarter" idx="12"/>
          </p:nvPr>
        </p:nvSpPr>
        <p:spPr/>
        <p:txBody>
          <a:bodyPr/>
          <a:lstStyle/>
          <a:p>
            <a:fld id="{132FADFE-3B8F-471C-ABF0-DBC7717ECBBC}" type="slidenum">
              <a:rPr lang="es-ES" smtClean="0"/>
              <a:pPr/>
              <a:t>73</a:t>
            </a:fld>
            <a:endParaRPr lang="es-ES" dirty="0"/>
          </a:p>
        </p:txBody>
      </p:sp>
      <p:sp>
        <p:nvSpPr>
          <p:cNvPr id="6" name="1 Título"/>
          <p:cNvSpPr>
            <a:spLocks noGrp="1"/>
          </p:cNvSpPr>
          <p:nvPr>
            <p:ph type="title"/>
          </p:nvPr>
        </p:nvSpPr>
        <p:spPr>
          <a:xfrm>
            <a:off x="457200" y="274638"/>
            <a:ext cx="8229600" cy="634082"/>
          </a:xfrm>
        </p:spPr>
        <p:txBody>
          <a:bodyPr>
            <a:normAutofit fontScale="90000"/>
          </a:bodyPr>
          <a:lstStyle/>
          <a:p>
            <a:r>
              <a:rPr lang="en-GB" dirty="0" err="1" smtClean="0"/>
              <a:t>Instalación</a:t>
            </a:r>
            <a:r>
              <a:rPr lang="en-GB" dirty="0" smtClean="0"/>
              <a:t> y </a:t>
            </a:r>
            <a:r>
              <a:rPr lang="en-GB" dirty="0" err="1" smtClean="0"/>
              <a:t>administración</a:t>
            </a:r>
            <a:r>
              <a:rPr lang="en-GB" dirty="0" smtClean="0"/>
              <a:t> de soft.</a:t>
            </a:r>
            <a:endParaRPr lang="en-GB" dirty="0"/>
          </a:p>
        </p:txBody>
      </p:sp>
    </p:spTree>
    <p:extLst>
      <p:ext uri="{BB962C8B-B14F-4D97-AF65-F5344CB8AC3E}">
        <p14:creationId xmlns:p14="http://schemas.microsoft.com/office/powerpoint/2010/main" val="8590905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n-GB" dirty="0" smtClean="0"/>
              <a:t>¡</a:t>
            </a:r>
            <a:r>
              <a:rPr lang="en-GB" dirty="0" err="1" smtClean="0"/>
              <a:t>Gracias</a:t>
            </a:r>
            <a:r>
              <a:rPr lang="en-GB" dirty="0" smtClean="0"/>
              <a:t>!</a:t>
            </a:r>
            <a:endParaRPr lang="en-GB" dirty="0"/>
          </a:p>
        </p:txBody>
      </p:sp>
    </p:spTree>
    <p:extLst>
      <p:ext uri="{BB962C8B-B14F-4D97-AF65-F5344CB8AC3E}">
        <p14:creationId xmlns:p14="http://schemas.microsoft.com/office/powerpoint/2010/main" val="1674773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6" name="Rectangle 10"/>
          <p:cNvSpPr>
            <a:spLocks noChangeArrowheads="1"/>
          </p:cNvSpPr>
          <p:nvPr/>
        </p:nvSpPr>
        <p:spPr bwMode="auto">
          <a:xfrm>
            <a:off x="591119" y="1196752"/>
            <a:ext cx="7921625"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dirty="0" smtClean="0">
                <a:solidFill>
                  <a:schemeClr val="accent2">
                    <a:lumMod val="75000"/>
                  </a:schemeClr>
                </a:solidFill>
              </a:rPr>
              <a:t>Formato de los comandos:</a:t>
            </a:r>
          </a:p>
          <a:p>
            <a:pPr lvl="1" indent="0" algn="just">
              <a:buNone/>
            </a:pPr>
            <a:r>
              <a:rPr lang="es-ES" altLang="es-ES" sz="2000" b="1" dirty="0" smtClean="0">
                <a:solidFill>
                  <a:schemeClr val="accent2">
                    <a:lumMod val="75000"/>
                  </a:schemeClr>
                </a:solidFill>
              </a:rPr>
              <a:t>comando opciones argumentos</a:t>
            </a:r>
          </a:p>
          <a:p>
            <a:pPr lvl="1" indent="0" algn="just">
              <a:buNone/>
            </a:pPr>
            <a:r>
              <a:rPr lang="es-ES" altLang="es-ES" sz="2000" dirty="0" smtClean="0">
                <a:solidFill>
                  <a:schemeClr val="accent2">
                    <a:lumMod val="75000"/>
                  </a:schemeClr>
                </a:solidFill>
              </a:rPr>
              <a:t>Ejemplo: </a:t>
            </a:r>
          </a:p>
          <a:p>
            <a:pPr marL="914400" lvl="2" indent="0" algn="just">
              <a:buNone/>
            </a:pPr>
            <a:r>
              <a:rPr lang="es-ES" altLang="es-ES" sz="1600" dirty="0" err="1">
                <a:solidFill>
                  <a:schemeClr val="accent2">
                    <a:lumMod val="75000"/>
                  </a:schemeClr>
                </a:solidFill>
              </a:rPr>
              <a:t>l</a:t>
            </a:r>
            <a:r>
              <a:rPr lang="es-ES" altLang="es-ES" sz="1600" dirty="0" err="1" smtClean="0">
                <a:solidFill>
                  <a:schemeClr val="accent2">
                    <a:lumMod val="75000"/>
                  </a:schemeClr>
                </a:solidFill>
              </a:rPr>
              <a:t>s</a:t>
            </a:r>
            <a:r>
              <a:rPr lang="es-ES" altLang="es-ES" sz="1600" dirty="0" smtClean="0">
                <a:solidFill>
                  <a:schemeClr val="accent2">
                    <a:lumMod val="75000"/>
                  </a:schemeClr>
                </a:solidFill>
              </a:rPr>
              <a:t> –</a:t>
            </a:r>
            <a:r>
              <a:rPr lang="es-ES" altLang="es-ES" sz="1600" dirty="0" err="1" smtClean="0">
                <a:solidFill>
                  <a:schemeClr val="accent2">
                    <a:lumMod val="75000"/>
                  </a:schemeClr>
                </a:solidFill>
              </a:rPr>
              <a:t>lF</a:t>
            </a:r>
            <a:r>
              <a:rPr lang="es-ES" altLang="es-ES" sz="1600" dirty="0" smtClean="0">
                <a:solidFill>
                  <a:schemeClr val="accent2">
                    <a:lumMod val="75000"/>
                  </a:schemeClr>
                </a:solidFill>
              </a:rPr>
              <a:t> *.c</a:t>
            </a:r>
            <a:endParaRPr lang="es-ES" altLang="es-ES" sz="1200" dirty="0">
              <a:solidFill>
                <a:schemeClr val="accent2">
                  <a:lumMod val="75000"/>
                </a:schemeClr>
              </a:solidFill>
            </a:endParaRPr>
          </a:p>
        </p:txBody>
      </p:sp>
      <p:cxnSp>
        <p:nvCxnSpPr>
          <p:cNvPr id="5" name="Conector recto de flecha 4"/>
          <p:cNvCxnSpPr/>
          <p:nvPr/>
        </p:nvCxnSpPr>
        <p:spPr>
          <a:xfrm flipH="1">
            <a:off x="1671611" y="1988170"/>
            <a:ext cx="21602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H="1">
            <a:off x="1959643" y="1916162"/>
            <a:ext cx="1152128"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2391691" y="1988170"/>
            <a:ext cx="194421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p:nvSpPr>
        <p:spPr bwMode="auto">
          <a:xfrm>
            <a:off x="600424" y="2663503"/>
            <a:ext cx="8004024" cy="6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eaLnBrk="1" hangingPunct="1"/>
            <a:r>
              <a:rPr lang="es-ES" altLang="es-ES" sz="2400" dirty="0" smtClean="0">
                <a:solidFill>
                  <a:schemeClr val="accent2">
                    <a:lumMod val="75000"/>
                  </a:schemeClr>
                </a:solidFill>
              </a:rPr>
              <a:t>Cada  comando al ejecutarse lo hace como un nuevo </a:t>
            </a:r>
            <a:r>
              <a:rPr lang="es-ES" altLang="es-ES" sz="2400" b="1" dirty="0" smtClean="0">
                <a:solidFill>
                  <a:schemeClr val="accent2">
                    <a:lumMod val="75000"/>
                  </a:schemeClr>
                </a:solidFill>
              </a:rPr>
              <a:t>proceso</a:t>
            </a:r>
          </a:p>
          <a:p>
            <a:pPr eaLnBrk="1" hangingPunct="1"/>
            <a:r>
              <a:rPr lang="es-ES" altLang="es-ES" sz="2400" smtClean="0">
                <a:solidFill>
                  <a:schemeClr val="accent2">
                    <a:lumMod val="75000"/>
                  </a:schemeClr>
                </a:solidFill>
              </a:rPr>
              <a:t>Sustitución de un comando por su salida: </a:t>
            </a:r>
            <a:br>
              <a:rPr lang="es-ES" altLang="es-ES" sz="2400" smtClean="0">
                <a:solidFill>
                  <a:schemeClr val="accent2">
                    <a:lumMod val="75000"/>
                  </a:schemeClr>
                </a:solidFill>
              </a:rPr>
            </a:br>
            <a:r>
              <a:rPr lang="es-ES" altLang="es-ES" sz="2400" smtClean="0">
                <a:solidFill>
                  <a:schemeClr val="accent2">
                    <a:lumMod val="75000"/>
                  </a:schemeClr>
                </a:solidFill>
              </a:rPr>
              <a:t>$(comando)</a:t>
            </a:r>
          </a:p>
          <a:p>
            <a:pPr lvl="1"/>
            <a:r>
              <a:rPr lang="es-ES" altLang="es-ES" sz="2000" smtClean="0">
                <a:solidFill>
                  <a:schemeClr val="accent2">
                    <a:lumMod val="75000"/>
                  </a:schemeClr>
                </a:solidFill>
              </a:rPr>
              <a:t>Principales usos: </a:t>
            </a:r>
          </a:p>
          <a:p>
            <a:pPr lvl="2"/>
            <a:r>
              <a:rPr lang="es-ES" altLang="es-ES" sz="1600" smtClean="0">
                <a:solidFill>
                  <a:schemeClr val="accent2">
                    <a:lumMod val="75000"/>
                  </a:schemeClr>
                </a:solidFill>
              </a:rPr>
              <a:t>asignación del resultado de un comando a una variable</a:t>
            </a:r>
          </a:p>
          <a:p>
            <a:pPr lvl="2"/>
            <a:r>
              <a:rPr lang="es-ES" altLang="es-ES" sz="1600" smtClean="0">
                <a:solidFill>
                  <a:schemeClr val="accent2">
                    <a:lumMod val="75000"/>
                  </a:schemeClr>
                </a:solidFill>
              </a:rPr>
              <a:t>Uso del resultado de un comando como un argumento para otro comando</a:t>
            </a:r>
          </a:p>
          <a:p>
            <a:pPr lvl="1"/>
            <a:r>
              <a:rPr lang="es-ES" altLang="es-ES" sz="2000" smtClean="0">
                <a:solidFill>
                  <a:schemeClr val="accent2">
                    <a:lumMod val="75000"/>
                  </a:schemeClr>
                </a:solidFill>
              </a:rPr>
              <a:t>Ejemplo:</a:t>
            </a:r>
          </a:p>
          <a:p>
            <a:pPr lvl="2" indent="0">
              <a:buNone/>
            </a:pPr>
            <a:r>
              <a:rPr lang="es-ES" altLang="es-ES" sz="1600" smtClean="0">
                <a:solidFill>
                  <a:schemeClr val="accent2">
                    <a:lumMod val="75000"/>
                  </a:schemeClr>
                </a:solidFill>
              </a:rPr>
              <a:t>archivos= $(ls)</a:t>
            </a:r>
          </a:p>
          <a:p>
            <a:pPr lvl="2" indent="0">
              <a:buNone/>
            </a:pPr>
            <a:r>
              <a:rPr lang="es-ES" altLang="es-ES" sz="1600" smtClean="0">
                <a:solidFill>
                  <a:schemeClr val="accent2">
                    <a:lumMod val="75000"/>
                  </a:schemeClr>
                </a:solidFill>
              </a:rPr>
              <a:t>echo $archivos</a:t>
            </a:r>
          </a:p>
          <a:p>
            <a:pPr lvl="1"/>
            <a:endParaRPr lang="es-ES" altLang="es-ES" sz="2000" smtClean="0">
              <a:solidFill>
                <a:schemeClr val="accent2">
                  <a:lumMod val="75000"/>
                </a:schemeClr>
              </a:solidFill>
            </a:endParaRPr>
          </a:p>
          <a:p>
            <a:pPr lvl="1"/>
            <a:endParaRPr lang="es-ES" altLang="es-ES" sz="2000" dirty="0" smtClean="0">
              <a:solidFill>
                <a:schemeClr val="accent2">
                  <a:lumMod val="75000"/>
                </a:schemeClr>
              </a:solidFill>
            </a:endParaRPr>
          </a:p>
        </p:txBody>
      </p:sp>
      <p:sp>
        <p:nvSpPr>
          <p:cNvPr id="4" name="Marcador de número de diapositiva 3"/>
          <p:cNvSpPr>
            <a:spLocks noGrp="1"/>
          </p:cNvSpPr>
          <p:nvPr>
            <p:ph type="sldNum" sz="quarter" idx="12"/>
          </p:nvPr>
        </p:nvSpPr>
        <p:spPr/>
        <p:txBody>
          <a:bodyPr/>
          <a:lstStyle/>
          <a:p>
            <a:fld id="{132FADFE-3B8F-471C-ABF0-DBC7717ECBBC}" type="slidenum">
              <a:rPr lang="es-ES" smtClean="0"/>
              <a:pPr/>
              <a:t>8</a:t>
            </a:fld>
            <a:endParaRPr lang="es-ES" dirty="0"/>
          </a:p>
        </p:txBody>
      </p:sp>
    </p:spTree>
    <p:extLst>
      <p:ext uri="{BB962C8B-B14F-4D97-AF65-F5344CB8AC3E}">
        <p14:creationId xmlns:p14="http://schemas.microsoft.com/office/powerpoint/2010/main" val="243348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ppt_h/2"/>
                                          </p:val>
                                        </p:tav>
                                        <p:tav tm="100000">
                                          <p:val>
                                            <p:strVal val="#ppt_y"/>
                                          </p:val>
                                        </p:tav>
                                      </p:tavLst>
                                    </p:anim>
                                    <p:anim calcmode="lin" valueType="num">
                                      <p:cBhvr>
                                        <p:cTn id="15" dur="500" fill="hold"/>
                                        <p:tgtEl>
                                          <p:spTgt spid="11"/>
                                        </p:tgtEl>
                                        <p:attrNameLst>
                                          <p:attrName>ppt_w</p:attrName>
                                        </p:attrNameLst>
                                      </p:cBhvr>
                                      <p:tavLst>
                                        <p:tav tm="0">
                                          <p:val>
                                            <p:strVal val="#ppt_w"/>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17"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ppt_h/2"/>
                                          </p:val>
                                        </p:tav>
                                        <p:tav tm="100000">
                                          <p:val>
                                            <p:strVal val="#ppt_y"/>
                                          </p:val>
                                        </p:tav>
                                      </p:tavLst>
                                    </p:anim>
                                    <p:anim calcmode="lin" valueType="num">
                                      <p:cBhvr>
                                        <p:cTn id="21" dur="500" fill="hold"/>
                                        <p:tgtEl>
                                          <p:spTgt spid="13"/>
                                        </p:tgtEl>
                                        <p:attrNameLst>
                                          <p:attrName>ppt_w</p:attrName>
                                        </p:attrNameLst>
                                      </p:cBhvr>
                                      <p:tavLst>
                                        <p:tav tm="0">
                                          <p:val>
                                            <p:strVal val="#ppt_w"/>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GB" dirty="0" err="1" smtClean="0"/>
              <a:t>Comandos</a:t>
            </a:r>
            <a:r>
              <a:rPr lang="en-GB" dirty="0" smtClean="0"/>
              <a:t> </a:t>
            </a:r>
            <a:r>
              <a:rPr lang="en-GB" dirty="0" err="1" smtClean="0"/>
              <a:t>en</a:t>
            </a:r>
            <a:r>
              <a:rPr lang="en-GB" dirty="0" smtClean="0"/>
              <a:t> </a:t>
            </a:r>
            <a:r>
              <a:rPr lang="en-GB" dirty="0" err="1" smtClean="0"/>
              <a:t>modo</a:t>
            </a:r>
            <a:r>
              <a:rPr lang="en-GB" dirty="0" smtClean="0"/>
              <a:t> </a:t>
            </a:r>
            <a:r>
              <a:rPr lang="en-GB" dirty="0" err="1" smtClean="0"/>
              <a:t>consola</a:t>
            </a:r>
            <a:endParaRPr lang="en-GB" dirty="0"/>
          </a:p>
        </p:txBody>
      </p:sp>
      <p:sp>
        <p:nvSpPr>
          <p:cNvPr id="8" name="Rectangle 10"/>
          <p:cNvSpPr>
            <a:spLocks noChangeArrowheads="1"/>
          </p:cNvSpPr>
          <p:nvPr/>
        </p:nvSpPr>
        <p:spPr bwMode="auto">
          <a:xfrm>
            <a:off x="465649" y="1340768"/>
            <a:ext cx="7921625" cy="6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4500" indent="-444500">
              <a:spcBef>
                <a:spcPct val="20000"/>
              </a:spcBef>
              <a:buFont typeface="Wingdings" panose="05000000000000000000" pitchFamily="2" charset="2"/>
              <a:buChar char="v"/>
              <a:tabLst>
                <a:tab pos="444500" algn="l"/>
                <a:tab pos="627063" algn="l"/>
                <a:tab pos="4127500" algn="l"/>
              </a:tabLst>
              <a:defRPr sz="3200">
                <a:solidFill>
                  <a:srgbClr val="000099"/>
                </a:solidFill>
                <a:latin typeface="Arial" panose="020B0604020202020204" pitchFamily="34" charset="0"/>
              </a:defRPr>
            </a:lvl1pPr>
            <a:lvl2pPr marL="627063" indent="273050">
              <a:spcBef>
                <a:spcPct val="20000"/>
              </a:spcBef>
              <a:buFont typeface="Wingdings" panose="05000000000000000000" pitchFamily="2" charset="2"/>
              <a:buChar char="Ø"/>
              <a:tabLst>
                <a:tab pos="444500" algn="l"/>
                <a:tab pos="627063" algn="l"/>
                <a:tab pos="4127500" algn="l"/>
              </a:tabLst>
              <a:defRPr sz="2800">
                <a:solidFill>
                  <a:srgbClr val="000099"/>
                </a:solidFill>
                <a:latin typeface="Arial" panose="020B0604020202020204" pitchFamily="34" charset="0"/>
              </a:defRPr>
            </a:lvl2pPr>
            <a:lvl3pPr marL="1143000" indent="-228600">
              <a:spcBef>
                <a:spcPct val="20000"/>
              </a:spcBef>
              <a:buChar char="•"/>
              <a:tabLst>
                <a:tab pos="444500" algn="l"/>
                <a:tab pos="627063" algn="l"/>
                <a:tab pos="4127500" algn="l"/>
              </a:tabLst>
              <a:defRPr sz="2400">
                <a:solidFill>
                  <a:srgbClr val="000099"/>
                </a:solidFill>
                <a:latin typeface="Arial" panose="020B0604020202020204" pitchFamily="34" charset="0"/>
              </a:defRPr>
            </a:lvl3pPr>
            <a:lvl4pPr marL="16002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4pPr>
            <a:lvl5pPr marL="2057400" indent="-228600">
              <a:spcBef>
                <a:spcPct val="20000"/>
              </a:spcBef>
              <a:buChar char="»"/>
              <a:tabLst>
                <a:tab pos="444500" algn="l"/>
                <a:tab pos="627063" algn="l"/>
                <a:tab pos="4127500" algn="l"/>
              </a:tabLst>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har char="»"/>
              <a:tabLst>
                <a:tab pos="444500" algn="l"/>
                <a:tab pos="627063" algn="l"/>
                <a:tab pos="4127500" algn="l"/>
              </a:tabLst>
              <a:defRPr sz="2000">
                <a:solidFill>
                  <a:srgbClr val="000099"/>
                </a:solidFill>
                <a:latin typeface="Arial" panose="020B0604020202020204" pitchFamily="34" charset="0"/>
              </a:defRPr>
            </a:lvl9pPr>
          </a:lstStyle>
          <a:p>
            <a:pPr algn="just" eaLnBrk="1" hangingPunct="1"/>
            <a:r>
              <a:rPr lang="es-ES" altLang="es-ES" sz="2400" smtClean="0">
                <a:solidFill>
                  <a:schemeClr val="accent2">
                    <a:lumMod val="75000"/>
                  </a:schemeClr>
                </a:solidFill>
              </a:rPr>
              <a:t>Algunos </a:t>
            </a:r>
            <a:r>
              <a:rPr lang="es-ES" altLang="es-ES" sz="2400" dirty="0" smtClean="0">
                <a:solidFill>
                  <a:schemeClr val="accent2">
                    <a:lumMod val="75000"/>
                  </a:schemeClr>
                </a:solidFill>
              </a:rPr>
              <a:t>comandos importantes:</a:t>
            </a:r>
          </a:p>
        </p:txBody>
      </p:sp>
      <p:graphicFrame>
        <p:nvGraphicFramePr>
          <p:cNvPr id="3" name="Tabla 2"/>
          <p:cNvGraphicFramePr>
            <a:graphicFrameLocks noGrp="1"/>
          </p:cNvGraphicFramePr>
          <p:nvPr>
            <p:extLst>
              <p:ext uri="{D42A27DB-BD31-4B8C-83A1-F6EECF244321}">
                <p14:modId xmlns:p14="http://schemas.microsoft.com/office/powerpoint/2010/main" val="1863974198"/>
              </p:ext>
            </p:extLst>
          </p:nvPr>
        </p:nvGraphicFramePr>
        <p:xfrm>
          <a:off x="1524000" y="1969635"/>
          <a:ext cx="6096000" cy="1981200"/>
        </p:xfrm>
        <a:graphic>
          <a:graphicData uri="http://schemas.openxmlformats.org/drawingml/2006/table">
            <a:tbl>
              <a:tblPr firstRow="1" bandRow="1">
                <a:tableStyleId>{5C22544A-7EE6-4342-B048-85BDC9FD1C3A}</a:tableStyleId>
              </a:tblPr>
              <a:tblGrid>
                <a:gridCol w="2032000"/>
                <a:gridCol w="2032000"/>
                <a:gridCol w="2032000"/>
              </a:tblGrid>
              <a:tr h="295261">
                <a:tc>
                  <a:txBody>
                    <a:bodyPr/>
                    <a:lstStyle/>
                    <a:p>
                      <a:pPr algn="ctr"/>
                      <a:r>
                        <a:rPr lang="es-ES" sz="2000" b="0" dirty="0" smtClean="0">
                          <a:solidFill>
                            <a:srgbClr val="993300"/>
                          </a:solidFill>
                        </a:rPr>
                        <a:t>man</a:t>
                      </a:r>
                      <a:endParaRPr lang="es-ES" sz="2000" b="0" dirty="0">
                        <a:solidFill>
                          <a:srgbClr val="993300"/>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dirty="0" err="1" smtClean="0">
                          <a:solidFill>
                            <a:srgbClr val="993300"/>
                          </a:solidFill>
                        </a:rPr>
                        <a:t>ls</a:t>
                      </a:r>
                      <a:endParaRPr lang="es-ES" sz="2000" b="0" dirty="0">
                        <a:solidFill>
                          <a:srgbClr val="9933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dirty="0" err="1" smtClean="0">
                          <a:solidFill>
                            <a:srgbClr val="993300"/>
                          </a:solidFill>
                        </a:rPr>
                        <a:t>cat</a:t>
                      </a:r>
                      <a:endParaRPr lang="es-ES" sz="2000" b="0" dirty="0">
                        <a:solidFill>
                          <a:srgbClr val="993300"/>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algn="ctr"/>
                      <a:r>
                        <a:rPr lang="es-ES" sz="2000" b="0" dirty="0" smtClean="0">
                          <a:solidFill>
                            <a:srgbClr val="993300"/>
                          </a:solidFill>
                        </a:rPr>
                        <a:t>echo</a:t>
                      </a:r>
                      <a:endParaRPr lang="es-ES" sz="2000" b="0" dirty="0">
                        <a:solidFill>
                          <a:srgbClr val="993300"/>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kern="1200" dirty="0" err="1" smtClean="0">
                          <a:solidFill>
                            <a:srgbClr val="993300"/>
                          </a:solidFill>
                          <a:latin typeface="+mn-lt"/>
                          <a:ea typeface="+mn-ea"/>
                          <a:cs typeface="+mn-cs"/>
                        </a:rPr>
                        <a:t>less</a:t>
                      </a:r>
                      <a:endParaRPr lang="es-ES" sz="2000" b="0" kern="1200" dirty="0">
                        <a:solidFill>
                          <a:srgbClr val="993300"/>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dirty="0" err="1" smtClean="0">
                          <a:solidFill>
                            <a:srgbClr val="993300"/>
                          </a:solidFill>
                        </a:rPr>
                        <a:t>cp</a:t>
                      </a:r>
                      <a:endParaRPr lang="es-ES" sz="2000" b="0" dirty="0">
                        <a:solidFill>
                          <a:srgbClr val="993300"/>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algn="ctr"/>
                      <a:r>
                        <a:rPr lang="es-ES" sz="2000" b="0" kern="1200" dirty="0" smtClean="0">
                          <a:solidFill>
                            <a:srgbClr val="993300"/>
                          </a:solidFill>
                          <a:latin typeface="+mn-lt"/>
                          <a:ea typeface="+mn-ea"/>
                          <a:cs typeface="+mn-cs"/>
                        </a:rPr>
                        <a:t>mv</a:t>
                      </a:r>
                      <a:endParaRPr lang="es-ES" sz="2000" b="0" kern="1200" dirty="0">
                        <a:solidFill>
                          <a:srgbClr val="993300"/>
                        </a:solidFill>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dirty="0" err="1" smtClean="0">
                          <a:solidFill>
                            <a:srgbClr val="993300"/>
                          </a:solidFill>
                        </a:rPr>
                        <a:t>mkdir</a:t>
                      </a:r>
                      <a:endParaRPr lang="es-ES" sz="2000" b="0" dirty="0">
                        <a:solidFill>
                          <a:srgbClr val="9933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dirty="0" err="1" smtClean="0">
                          <a:solidFill>
                            <a:srgbClr val="993300"/>
                          </a:solidFill>
                        </a:rPr>
                        <a:t>rm</a:t>
                      </a:r>
                      <a:endParaRPr lang="es-ES" sz="2000" b="0" dirty="0">
                        <a:solidFill>
                          <a:srgbClr val="993300"/>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algn="ctr"/>
                      <a:r>
                        <a:rPr lang="es-ES" sz="2000" b="0" kern="1200" dirty="0" err="1" smtClean="0">
                          <a:solidFill>
                            <a:srgbClr val="993300"/>
                          </a:solidFill>
                          <a:latin typeface="+mn-lt"/>
                          <a:ea typeface="+mn-ea"/>
                          <a:cs typeface="+mn-cs"/>
                        </a:rPr>
                        <a:t>rmdir</a:t>
                      </a:r>
                      <a:endParaRPr lang="es-ES" sz="2000" b="0" kern="1200" dirty="0">
                        <a:solidFill>
                          <a:srgbClr val="993300"/>
                        </a:solidFill>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dirty="0" err="1" smtClean="0">
                          <a:solidFill>
                            <a:srgbClr val="993300"/>
                          </a:solidFill>
                        </a:rPr>
                        <a:t>sort</a:t>
                      </a:r>
                      <a:endParaRPr lang="es-ES" sz="2000" b="0" dirty="0">
                        <a:solidFill>
                          <a:srgbClr val="9933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dirty="0" err="1" smtClean="0">
                          <a:solidFill>
                            <a:srgbClr val="993300"/>
                          </a:solidFill>
                        </a:rPr>
                        <a:t>who</a:t>
                      </a:r>
                      <a:endParaRPr lang="es-ES" sz="2000" b="0" dirty="0">
                        <a:solidFill>
                          <a:srgbClr val="993300"/>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pPr algn="ctr"/>
                      <a:r>
                        <a:rPr lang="es-ES" sz="2000" b="0" dirty="0" err="1" smtClean="0">
                          <a:solidFill>
                            <a:srgbClr val="993300"/>
                          </a:solidFill>
                        </a:rPr>
                        <a:t>wc</a:t>
                      </a:r>
                      <a:endParaRPr lang="es-ES" sz="2000" b="0" dirty="0">
                        <a:solidFill>
                          <a:srgbClr val="993300"/>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dirty="0" smtClean="0">
                          <a:solidFill>
                            <a:srgbClr val="993300"/>
                          </a:solidFill>
                        </a:rPr>
                        <a:t>grep</a:t>
                      </a:r>
                      <a:endParaRPr lang="es-ES" sz="2000" b="0" dirty="0">
                        <a:solidFill>
                          <a:srgbClr val="9933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s-ES" sz="2000" b="0" smtClean="0">
                          <a:solidFill>
                            <a:srgbClr val="993300"/>
                          </a:solidFill>
                        </a:rPr>
                        <a:t>curl</a:t>
                      </a:r>
                      <a:endParaRPr lang="es-ES" sz="2000" b="0" dirty="0">
                        <a:solidFill>
                          <a:srgbClr val="993300"/>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4" name="Marcador de número de diapositiva 3"/>
          <p:cNvSpPr>
            <a:spLocks noGrp="1"/>
          </p:cNvSpPr>
          <p:nvPr>
            <p:ph type="sldNum" sz="quarter" idx="12"/>
          </p:nvPr>
        </p:nvSpPr>
        <p:spPr/>
        <p:txBody>
          <a:bodyPr/>
          <a:lstStyle/>
          <a:p>
            <a:fld id="{132FADFE-3B8F-471C-ABF0-DBC7717ECBBC}" type="slidenum">
              <a:rPr lang="es-ES" smtClean="0"/>
              <a:pPr/>
              <a:t>9</a:t>
            </a:fld>
            <a:endParaRPr lang="es-ES" dirty="0"/>
          </a:p>
        </p:txBody>
      </p:sp>
    </p:spTree>
    <p:extLst>
      <p:ext uri="{BB962C8B-B14F-4D97-AF65-F5344CB8AC3E}">
        <p14:creationId xmlns:p14="http://schemas.microsoft.com/office/powerpoint/2010/main" val="3298249661"/>
      </p:ext>
    </p:extLst>
  </p:cSld>
  <p:clrMapOvr>
    <a:masterClrMapping/>
  </p:clrMapOvr>
  <p:timing>
    <p:tnLst>
      <p:par>
        <p:cTn id="1" dur="indefinite" restart="never" nodeType="tmRoot"/>
      </p:par>
    </p:tnLst>
  </p:timing>
</p:sld>
</file>

<file path=ppt/theme/theme1.xml><?xml version="1.0" encoding="utf-8"?>
<a:theme xmlns:a="http://schemas.openxmlformats.org/drawingml/2006/main" name="USE - English">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err="1" smtClean="0">
            <a:solidFill>
              <a:srgbClr val="993300"/>
            </a:solidFill>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USE - English</Template>
  <TotalTime>20090</TotalTime>
  <Words>6298</Words>
  <Application>Microsoft Office PowerPoint</Application>
  <PresentationFormat>Presentación en pantalla (4:3)</PresentationFormat>
  <Paragraphs>923</Paragraphs>
  <Slides>74</Slides>
  <Notes>74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74</vt:i4>
      </vt:variant>
    </vt:vector>
  </HeadingPairs>
  <TitlesOfParts>
    <vt:vector size="79" baseType="lpstr">
      <vt:lpstr>Arial</vt:lpstr>
      <vt:lpstr>Calibri</vt:lpstr>
      <vt:lpstr>Consolas</vt:lpstr>
      <vt:lpstr>Wingdings</vt:lpstr>
      <vt:lpstr>USE - English</vt:lpstr>
      <vt:lpstr>Laboratorio 1: Administración de Sistemas Linux</vt:lpstr>
      <vt:lpstr>Laboratorio 1: Administración de Sistemas Linux</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Comandos en modo consola</vt:lpstr>
      <vt:lpstr>Laboratorio 1: Administración de Sistemas Linux</vt:lpstr>
      <vt:lpstr>Edición de texto en consola</vt:lpstr>
      <vt:lpstr>Edición en modo consola</vt:lpstr>
      <vt:lpstr>Edición modo consola</vt:lpstr>
      <vt:lpstr>Edición modo consola</vt:lpstr>
      <vt:lpstr>Edición modo consola</vt:lpstr>
      <vt:lpstr>Laboratorio 1: Administración de Sistemas Linux</vt:lpstr>
      <vt:lpstr>Procesos en segundo plano</vt:lpstr>
      <vt:lpstr>Procesos en segundo plano</vt:lpstr>
      <vt:lpstr>Procesos en segundo plano</vt:lpstr>
      <vt:lpstr>Procesos en segundo plano</vt:lpstr>
      <vt:lpstr>Procesos en segundo plano</vt:lpstr>
      <vt:lpstr>Laboratorio 1: Administración de Sistemas Linux</vt:lpstr>
      <vt:lpstr>Redirección y tuberías</vt:lpstr>
      <vt:lpstr>Redirección y tuberías</vt:lpstr>
      <vt:lpstr>Redirección y tuberías</vt:lpstr>
      <vt:lpstr>Laboratorio 1: Administración de Sistemas Linux</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Usuarios, grupos y administradores</vt:lpstr>
      <vt:lpstr>Laboratorio 1: Administración de Sistemas Linux</vt:lpstr>
      <vt:lpstr>Conexión a sistemas remotos</vt:lpstr>
      <vt:lpstr>Conexión a sistemas remotos</vt:lpstr>
      <vt:lpstr>Conexión a sistemas remotos</vt:lpstr>
      <vt:lpstr>Conexión a sistemas remotos</vt:lpstr>
      <vt:lpstr>Laboratorio 1: Administración de Sistemas Linux</vt:lpstr>
      <vt:lpstr>Instalación y administración de soft.</vt:lpstr>
      <vt:lpstr>Presentación de PowerPoint</vt:lpstr>
      <vt:lpstr>Instalación y administración de soft.</vt:lpstr>
      <vt:lpstr>Instalación y administración de soft.</vt:lpstr>
      <vt:lpstr>Instalación y administración de soft.</vt:lpstr>
      <vt:lpstr>Instalación y administración de soft.</vt:lpstr>
      <vt:lpstr>Instalación y administración de soft.</vt:lpstr>
      <vt:lpstr>Instalación y administración de soft.</vt:lpstr>
      <vt:lpstr>Instalación y administración de soft.</vt:lpstr>
      <vt:lpstr>¡Gracias!</vt:lpstr>
    </vt:vector>
  </TitlesOfParts>
  <Company>University of Seville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Tittle</dc:title>
  <dc:creator>José Antonio Pérez Castellanos</dc:creator>
  <cp:lastModifiedBy>jperez</cp:lastModifiedBy>
  <cp:revision>529</cp:revision>
  <dcterms:created xsi:type="dcterms:W3CDTF">2013-01-16T19:22:22Z</dcterms:created>
  <dcterms:modified xsi:type="dcterms:W3CDTF">2018-09-12T09:37:08Z</dcterms:modified>
</cp:coreProperties>
</file>